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84" r:id="rId5"/>
    <p:sldId id="273" r:id="rId6"/>
    <p:sldId id="264" r:id="rId7"/>
    <p:sldId id="291" r:id="rId8"/>
    <p:sldId id="266" r:id="rId9"/>
    <p:sldId id="287" r:id="rId10"/>
    <p:sldId id="257" r:id="rId11"/>
    <p:sldId id="281" r:id="rId12"/>
    <p:sldId id="269" r:id="rId13"/>
    <p:sldId id="274" r:id="rId14"/>
    <p:sldId id="260" r:id="rId15"/>
    <p:sldId id="290" r:id="rId16"/>
    <p:sldId id="285" r:id="rId17"/>
    <p:sldId id="270" r:id="rId18"/>
    <p:sldId id="288" r:id="rId19"/>
    <p:sldId id="286" r:id="rId20"/>
    <p:sldId id="276" r:id="rId21"/>
    <p:sldId id="275" r:id="rId22"/>
    <p:sldId id="277" r:id="rId23"/>
    <p:sldId id="289" r:id="rId24"/>
    <p:sldId id="271" r:id="rId25"/>
    <p:sldId id="278" r:id="rId26"/>
    <p:sldId id="283" r:id="rId27"/>
    <p:sldId id="280" r:id="rId28"/>
    <p:sldId id="282" r:id="rId29"/>
    <p:sldId id="279" r:id="rId30"/>
    <p:sldId id="292" r:id="rId31"/>
  </p:sldIdLst>
  <p:sldSz cx="7559675" cy="104394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39BE1"/>
    <a:srgbClr val="E6D4EC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3"/>
            <a:ext cx="5669756" cy="2520438"/>
          </a:xfrm>
        </p:spPr>
        <p:txBody>
          <a:bodyPr/>
          <a:lstStyle>
            <a:lvl1pPr marL="0" indent="0" algn="ctr">
              <a:buNone/>
              <a:defRPr sz="3654"/>
            </a:lvl1pPr>
            <a:lvl2pPr marL="695935" indent="0" algn="ctr">
              <a:buNone/>
              <a:defRPr sz="3045"/>
            </a:lvl2pPr>
            <a:lvl3pPr marL="1391868" indent="0" algn="ctr">
              <a:buNone/>
              <a:defRPr sz="2740"/>
            </a:lvl3pPr>
            <a:lvl4pPr marL="2087803" indent="0" algn="ctr">
              <a:buNone/>
              <a:defRPr sz="2436"/>
            </a:lvl4pPr>
            <a:lvl5pPr marL="2783737" indent="0" algn="ctr">
              <a:buNone/>
              <a:defRPr sz="2436"/>
            </a:lvl5pPr>
            <a:lvl6pPr marL="3479672" indent="0" algn="ctr">
              <a:buNone/>
              <a:defRPr sz="2436"/>
            </a:lvl6pPr>
            <a:lvl7pPr marL="4175605" indent="0" algn="ctr">
              <a:buNone/>
              <a:defRPr sz="2436"/>
            </a:lvl7pPr>
            <a:lvl8pPr marL="4871540" indent="0" algn="ctr">
              <a:buNone/>
              <a:defRPr sz="2436"/>
            </a:lvl8pPr>
            <a:lvl9pPr marL="5567474" indent="0" algn="ctr">
              <a:buNone/>
              <a:defRPr sz="2436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81AC36-93E1-4851-86A1-874F68D6E7F2}"/>
              </a:ext>
            </a:extLst>
          </p:cNvPr>
          <p:cNvSpPr txBox="1"/>
          <p:nvPr userDrawn="1"/>
        </p:nvSpPr>
        <p:spPr>
          <a:xfrm>
            <a:off x="2295164" y="10046916"/>
            <a:ext cx="523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Biko" panose="02000000000000000000" pitchFamily="50" charset="0"/>
              </a:rPr>
              <a:t>Téléchargement gratuit sur www.charivarialecole.fr</a:t>
            </a:r>
          </a:p>
        </p:txBody>
      </p:sp>
    </p:spTree>
    <p:extLst>
      <p:ext uri="{BB962C8B-B14F-4D97-AF65-F5344CB8AC3E}">
        <p14:creationId xmlns:p14="http://schemas.microsoft.com/office/powerpoint/2010/main" val="20056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2"/>
            <a:ext cx="1630055" cy="88469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2"/>
            <a:ext cx="4795669" cy="88469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1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3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499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7"/>
          </a:xfrm>
        </p:spPr>
        <p:txBody>
          <a:bodyPr/>
          <a:lstStyle>
            <a:lvl1pPr marL="0" indent="0">
              <a:buNone/>
              <a:defRPr sz="3654">
                <a:solidFill>
                  <a:schemeClr val="tx1"/>
                </a:solidFill>
              </a:defRPr>
            </a:lvl1pPr>
            <a:lvl2pPr marL="695935" indent="0">
              <a:buNone/>
              <a:defRPr sz="3045">
                <a:solidFill>
                  <a:schemeClr val="tx1">
                    <a:tint val="75000"/>
                  </a:schemeClr>
                </a:solidFill>
              </a:defRPr>
            </a:lvl2pPr>
            <a:lvl3pPr marL="1391868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03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37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672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05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54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474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8"/>
            <a:ext cx="3212862" cy="66237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779008"/>
            <a:ext cx="3212862" cy="66237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3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3"/>
            <a:ext cx="6520220" cy="2017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559104"/>
            <a:ext cx="3198096" cy="1254177"/>
          </a:xfrm>
        </p:spPr>
        <p:txBody>
          <a:bodyPr anchor="b"/>
          <a:lstStyle>
            <a:lvl1pPr marL="0" indent="0">
              <a:buNone/>
              <a:defRPr sz="3654" b="1"/>
            </a:lvl1pPr>
            <a:lvl2pPr marL="695935" indent="0">
              <a:buNone/>
              <a:defRPr sz="3045" b="1"/>
            </a:lvl2pPr>
            <a:lvl3pPr marL="1391868" indent="0">
              <a:buNone/>
              <a:defRPr sz="2740" b="1"/>
            </a:lvl3pPr>
            <a:lvl4pPr marL="2087803" indent="0">
              <a:buNone/>
              <a:defRPr sz="2436" b="1"/>
            </a:lvl4pPr>
            <a:lvl5pPr marL="2783737" indent="0">
              <a:buNone/>
              <a:defRPr sz="2436" b="1"/>
            </a:lvl5pPr>
            <a:lvl6pPr marL="3479672" indent="0">
              <a:buNone/>
              <a:defRPr sz="2436" b="1"/>
            </a:lvl6pPr>
            <a:lvl7pPr marL="4175605" indent="0">
              <a:buNone/>
              <a:defRPr sz="2436" b="1"/>
            </a:lvl7pPr>
            <a:lvl8pPr marL="4871540" indent="0">
              <a:buNone/>
              <a:defRPr sz="2436" b="1"/>
            </a:lvl8pPr>
            <a:lvl9pPr marL="5567474" indent="0">
              <a:buNone/>
              <a:defRPr sz="243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813280"/>
            <a:ext cx="3198096" cy="560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3654" b="1"/>
            </a:lvl1pPr>
            <a:lvl2pPr marL="695935" indent="0">
              <a:buNone/>
              <a:defRPr sz="3045" b="1"/>
            </a:lvl2pPr>
            <a:lvl3pPr marL="1391868" indent="0">
              <a:buNone/>
              <a:defRPr sz="2740" b="1"/>
            </a:lvl3pPr>
            <a:lvl4pPr marL="2087803" indent="0">
              <a:buNone/>
              <a:defRPr sz="2436" b="1"/>
            </a:lvl4pPr>
            <a:lvl5pPr marL="2783737" indent="0">
              <a:buNone/>
              <a:defRPr sz="2436" b="1"/>
            </a:lvl5pPr>
            <a:lvl6pPr marL="3479672" indent="0">
              <a:buNone/>
              <a:defRPr sz="2436" b="1"/>
            </a:lvl6pPr>
            <a:lvl7pPr marL="4175605" indent="0">
              <a:buNone/>
              <a:defRPr sz="2436" b="1"/>
            </a:lvl7pPr>
            <a:lvl8pPr marL="4871540" indent="0">
              <a:buNone/>
              <a:defRPr sz="2436" b="1"/>
            </a:lvl8pPr>
            <a:lvl9pPr marL="5567474" indent="0">
              <a:buNone/>
              <a:defRPr sz="243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0"/>
            <a:ext cx="3213847" cy="560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2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9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695959"/>
            <a:ext cx="2438192" cy="2435860"/>
          </a:xfrm>
        </p:spPr>
        <p:txBody>
          <a:bodyPr anchor="b"/>
          <a:lstStyle>
            <a:lvl1pPr>
              <a:defRPr sz="487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4"/>
            <a:ext cx="3827085" cy="7418740"/>
          </a:xfrm>
        </p:spPr>
        <p:txBody>
          <a:bodyPr/>
          <a:lstStyle>
            <a:lvl1pPr>
              <a:defRPr sz="4870"/>
            </a:lvl1pPr>
            <a:lvl2pPr>
              <a:defRPr sz="4261"/>
            </a:lvl2pPr>
            <a:lvl3pPr>
              <a:defRPr sz="3654"/>
            </a:lvl3pPr>
            <a:lvl4pPr>
              <a:defRPr sz="3045"/>
            </a:lvl4pPr>
            <a:lvl5pPr>
              <a:defRPr sz="3045"/>
            </a:lvl5pPr>
            <a:lvl6pPr>
              <a:defRPr sz="3045"/>
            </a:lvl6pPr>
            <a:lvl7pPr>
              <a:defRPr sz="3045"/>
            </a:lvl7pPr>
            <a:lvl8pPr>
              <a:defRPr sz="3045"/>
            </a:lvl8pPr>
            <a:lvl9pPr>
              <a:defRPr sz="304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3131819"/>
            <a:ext cx="2438192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35" indent="0">
              <a:buNone/>
              <a:defRPr sz="2131"/>
            </a:lvl2pPr>
            <a:lvl3pPr marL="1391868" indent="0">
              <a:buNone/>
              <a:defRPr sz="1827"/>
            </a:lvl3pPr>
            <a:lvl4pPr marL="2087803" indent="0">
              <a:buNone/>
              <a:defRPr sz="1522"/>
            </a:lvl4pPr>
            <a:lvl5pPr marL="2783737" indent="0">
              <a:buNone/>
              <a:defRPr sz="1522"/>
            </a:lvl5pPr>
            <a:lvl6pPr marL="3479672" indent="0">
              <a:buNone/>
              <a:defRPr sz="1522"/>
            </a:lvl6pPr>
            <a:lvl7pPr marL="4175605" indent="0">
              <a:buNone/>
              <a:defRPr sz="1522"/>
            </a:lvl7pPr>
            <a:lvl8pPr marL="4871540" indent="0">
              <a:buNone/>
              <a:defRPr sz="1522"/>
            </a:lvl8pPr>
            <a:lvl9pPr marL="5567474" indent="0">
              <a:buNone/>
              <a:defRPr sz="15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80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695959"/>
            <a:ext cx="2438192" cy="2435860"/>
          </a:xfrm>
        </p:spPr>
        <p:txBody>
          <a:bodyPr anchor="b"/>
          <a:lstStyle>
            <a:lvl1pPr>
              <a:defRPr sz="487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4"/>
            <a:ext cx="3827085" cy="7418740"/>
          </a:xfrm>
        </p:spPr>
        <p:txBody>
          <a:bodyPr anchor="t"/>
          <a:lstStyle>
            <a:lvl1pPr marL="0" indent="0">
              <a:buNone/>
              <a:defRPr sz="4870"/>
            </a:lvl1pPr>
            <a:lvl2pPr marL="695935" indent="0">
              <a:buNone/>
              <a:defRPr sz="4261"/>
            </a:lvl2pPr>
            <a:lvl3pPr marL="1391868" indent="0">
              <a:buNone/>
              <a:defRPr sz="3654"/>
            </a:lvl3pPr>
            <a:lvl4pPr marL="2087803" indent="0">
              <a:buNone/>
              <a:defRPr sz="3045"/>
            </a:lvl4pPr>
            <a:lvl5pPr marL="2783737" indent="0">
              <a:buNone/>
              <a:defRPr sz="3045"/>
            </a:lvl5pPr>
            <a:lvl6pPr marL="3479672" indent="0">
              <a:buNone/>
              <a:defRPr sz="3045"/>
            </a:lvl6pPr>
            <a:lvl7pPr marL="4175605" indent="0">
              <a:buNone/>
              <a:defRPr sz="3045"/>
            </a:lvl7pPr>
            <a:lvl8pPr marL="4871540" indent="0">
              <a:buNone/>
              <a:defRPr sz="3045"/>
            </a:lvl8pPr>
            <a:lvl9pPr marL="5567474" indent="0">
              <a:buNone/>
              <a:defRPr sz="304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3" y="3131819"/>
            <a:ext cx="2438192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35" indent="0">
              <a:buNone/>
              <a:defRPr sz="2131"/>
            </a:lvl2pPr>
            <a:lvl3pPr marL="1391868" indent="0">
              <a:buNone/>
              <a:defRPr sz="1827"/>
            </a:lvl3pPr>
            <a:lvl4pPr marL="2087803" indent="0">
              <a:buNone/>
              <a:defRPr sz="1522"/>
            </a:lvl4pPr>
            <a:lvl5pPr marL="2783737" indent="0">
              <a:buNone/>
              <a:defRPr sz="1522"/>
            </a:lvl5pPr>
            <a:lvl6pPr marL="3479672" indent="0">
              <a:buNone/>
              <a:defRPr sz="1522"/>
            </a:lvl6pPr>
            <a:lvl7pPr marL="4175605" indent="0">
              <a:buNone/>
              <a:defRPr sz="1522"/>
            </a:lvl7pPr>
            <a:lvl8pPr marL="4871540" indent="0">
              <a:buNone/>
              <a:defRPr sz="1522"/>
            </a:lvl8pPr>
            <a:lvl9pPr marL="5567474" indent="0">
              <a:buNone/>
              <a:defRPr sz="15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3"/>
            <a:ext cx="6520220" cy="201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8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57A2-D595-4946-B043-277F37558AF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2" y="9675780"/>
            <a:ext cx="2551391" cy="555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675780"/>
            <a:ext cx="1700927" cy="555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2BE8-822F-4943-909B-041BDBCFB5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3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91868" rtl="0" eaLnBrk="1" latinLnBrk="0" hangingPunct="1">
        <a:lnSpc>
          <a:spcPct val="90000"/>
        </a:lnSpc>
        <a:spcBef>
          <a:spcPct val="0"/>
        </a:spcBef>
        <a:buNone/>
        <a:defRPr sz="66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67" indent="-347967" algn="l" defTabSz="1391868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1" kern="1200">
          <a:solidFill>
            <a:schemeClr val="tx1"/>
          </a:solidFill>
          <a:latin typeface="+mn-lt"/>
          <a:ea typeface="+mn-ea"/>
          <a:cs typeface="+mn-cs"/>
        </a:defRPr>
      </a:lvl1pPr>
      <a:lvl2pPr marL="1043901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4" kern="1200">
          <a:solidFill>
            <a:schemeClr val="tx1"/>
          </a:solidFill>
          <a:latin typeface="+mn-lt"/>
          <a:ea typeface="+mn-ea"/>
          <a:cs typeface="+mn-cs"/>
        </a:defRPr>
      </a:lvl2pPr>
      <a:lvl3pPr marL="1739836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3pPr>
      <a:lvl4pPr marL="2435770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04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639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73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508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441" indent="-347967" algn="l" defTabSz="1391868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35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868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03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37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672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05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540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474" algn="l" defTabSz="139186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53643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FF0000"/>
                </a:solidFill>
                <a:latin typeface="calendar note tfb" panose="02000500000000000000" pitchFamily="2" charset="0"/>
              </a:rPr>
              <a:t>Me </a:t>
            </a:r>
            <a:r>
              <a:rPr lang="fr-FR" sz="6600" dirty="0" err="1">
                <a:solidFill>
                  <a:srgbClr val="FF0000"/>
                </a:solidFill>
                <a:latin typeface="calendar note tfb" panose="02000500000000000000" pitchFamily="2" charset="0"/>
              </a:rPr>
              <a:t>presenter</a:t>
            </a:r>
            <a:endParaRPr lang="fr-FR" sz="6600" dirty="0">
              <a:solidFill>
                <a:srgbClr val="FF0000"/>
              </a:solidFill>
              <a:latin typeface="calendar note tfb" panose="02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6" y="7801583"/>
            <a:ext cx="6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comprends quand on me demande comment je m’appelle, d’où je viens et l’âge que j’ai. </a:t>
            </a:r>
            <a:b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</a:br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sais répondre.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256814"/>
            <a:ext cx="54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204959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368AFE-8454-457B-A4C4-D3CFBEACF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03" y="3025724"/>
            <a:ext cx="4162594" cy="41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Les couleurs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27829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couleurs dans mon répertoire. Je les connais 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373553"/>
            <a:ext cx="5486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32169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7D05E1-D1DF-41E5-A79C-05CD8B431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13711"/>
          <a:stretch/>
        </p:blipFill>
        <p:spPr>
          <a:xfrm>
            <a:off x="1828800" y="3233737"/>
            <a:ext cx="4114799" cy="39719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44E027-FC37-4482-BDAC-F2945CC3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99" y="5835129"/>
            <a:ext cx="20574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0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489372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FF66FF"/>
                </a:solidFill>
                <a:latin typeface="calendar note tfb" panose="02000500000000000000" pitchFamily="2" charset="0"/>
              </a:rPr>
              <a:t>les animaux familiers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22920" y="838913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5 animaux dans mon répertoire.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761483"/>
            <a:ext cx="5486400" cy="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0962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B5D9F0-01F8-412F-8D27-12BBE93B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01" y="3381798"/>
            <a:ext cx="4810554" cy="47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53644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calendar note tfb" panose="02000500000000000000" pitchFamily="2" charset="0"/>
              </a:rPr>
              <a:t>Le repas 1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50587" y="2334637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77A48C-97EF-4164-98BD-4F1C5E060575}"/>
              </a:ext>
            </a:extLst>
          </p:cNvPr>
          <p:cNvSpPr txBox="1"/>
          <p:nvPr/>
        </p:nvSpPr>
        <p:spPr>
          <a:xfrm>
            <a:off x="650630" y="8363489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aliments dans mon répertoire. Je les connais.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B0C9E63-7FFA-4B0F-BFD6-CC978B8E4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" y="2909887"/>
            <a:ext cx="5619750" cy="46196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7AC18-6225-4EE8-9510-308F381F4D6D}"/>
              </a:ext>
            </a:extLst>
          </p:cNvPr>
          <p:cNvSpPr txBox="1"/>
          <p:nvPr/>
        </p:nvSpPr>
        <p:spPr>
          <a:xfrm>
            <a:off x="1070043" y="228012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1968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alphabet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22920" y="827829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reconnais toutes les lettres de l’alphabet, en capitales (dans n’importe quel ordre)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373553"/>
            <a:ext cx="5486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32169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21A2CC86-B65E-4B6F-869E-901DBEF1B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5511" r="13014" b="4686"/>
          <a:stretch/>
        </p:blipFill>
        <p:spPr>
          <a:xfrm>
            <a:off x="1465848" y="2863706"/>
            <a:ext cx="4394625" cy="54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35" y="-1209811"/>
            <a:ext cx="651728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chemeClr val="accent2"/>
                </a:solidFill>
                <a:latin typeface="calendar note tfb" panose="02000500000000000000" pitchFamily="2" charset="0"/>
              </a:rPr>
              <a:t>Le corps humain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155833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mots pour désigner des parties du corps humain dans mon répertoire.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3190671"/>
            <a:ext cx="548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3138816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2EAA76-7011-44CF-A470-1D6C18B6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5" y="3828665"/>
            <a:ext cx="4219374" cy="40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7030A0"/>
                </a:solidFill>
                <a:latin typeface="calendar note tfb" panose="02000500000000000000" pitchFamily="2" charset="0"/>
              </a:rPr>
              <a:t>le mobilier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479900" y="8203450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dans mon répertoire 10 mots pour désigner le mobilier.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801564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4970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nom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671C47-3ADC-4BF1-9695-1D735D5F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3524559"/>
            <a:ext cx="6378935" cy="35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9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les habits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22920" y="827829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mots dans mon répertoire pour désigner les habits.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373553"/>
            <a:ext cx="5486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32169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A176D7-5957-4E11-822D-64800B06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3" y="2949626"/>
            <a:ext cx="4933389" cy="48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892928"/>
            <a:ext cx="7226163" cy="2753644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calendar note tfb" panose="02000500000000000000" pitchFamily="2" charset="0"/>
              </a:rPr>
              <a:t>La ville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50587" y="3527011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77A48C-97EF-4164-98BD-4F1C5E060575}"/>
              </a:ext>
            </a:extLst>
          </p:cNvPr>
          <p:cNvSpPr txBox="1"/>
          <p:nvPr/>
        </p:nvSpPr>
        <p:spPr>
          <a:xfrm>
            <a:off x="692195" y="8044832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mots dans mon répertoire pour décrire la rue ou la ville. Je les connais.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6852E0-86E3-480E-A08B-839DC7BAB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17846" r="4264" b="17391"/>
          <a:stretch/>
        </p:blipFill>
        <p:spPr>
          <a:xfrm>
            <a:off x="700391" y="3121218"/>
            <a:ext cx="6186792" cy="439799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AE408B7-BF9D-4CC5-8DE9-E989264B7006}"/>
              </a:ext>
            </a:extLst>
          </p:cNvPr>
          <p:cNvCxnSpPr/>
          <p:nvPr/>
        </p:nvCxnSpPr>
        <p:spPr>
          <a:xfrm>
            <a:off x="1050587" y="2335516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ECC1301-F51E-4EAD-9BD7-CCBB7179E906}"/>
              </a:ext>
            </a:extLst>
          </p:cNvPr>
          <p:cNvSpPr txBox="1"/>
          <p:nvPr/>
        </p:nvSpPr>
        <p:spPr>
          <a:xfrm>
            <a:off x="1070043" y="230783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57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971809"/>
            <a:ext cx="722616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F0"/>
                </a:solidFill>
                <a:latin typeface="calendar note tfb" panose="02000500000000000000" pitchFamily="2" charset="0"/>
              </a:rPr>
              <a:t>la famille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581355" y="7856226"/>
            <a:ext cx="6517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écris dans mon répertoire 10 mots pour désigner les membres de la famille. Je sais répondre quand on me demande si j’ai des frères et sœurs. Je sais demander.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442528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390673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D94447-8C84-4AD9-8991-A9E3CD46B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5" y="3676761"/>
            <a:ext cx="6404099" cy="37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35" y="-1860978"/>
            <a:ext cx="651728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chemeClr val="accent2"/>
                </a:solidFill>
                <a:latin typeface="calendar note tfb" panose="02000500000000000000" pitchFamily="2" charset="0"/>
              </a:rPr>
              <a:t>la </a:t>
            </a:r>
            <a:r>
              <a:rPr lang="fr-FR" sz="6600" dirty="0" err="1">
                <a:solidFill>
                  <a:schemeClr val="accent2"/>
                </a:solidFill>
                <a:latin typeface="calendar note tfb" panose="02000500000000000000" pitchFamily="2" charset="0"/>
              </a:rPr>
              <a:t>meteo</a:t>
            </a:r>
            <a:endParaRPr lang="fr-FR" sz="6600" dirty="0">
              <a:solidFill>
                <a:schemeClr val="accent2"/>
              </a:solidFill>
              <a:latin typeface="calendar note tfb" panose="02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6" y="8155833"/>
            <a:ext cx="6096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5 mots pour dire le temps qu’il fait.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691907"/>
            <a:ext cx="548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640052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7533AE-56BB-4A80-8618-1E43C865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21" y="3116390"/>
            <a:ext cx="4870882" cy="4870882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8B5FBB6-C195-4F9B-9321-B6902F3D521C}"/>
              </a:ext>
            </a:extLst>
          </p:cNvPr>
          <p:cNvSpPr/>
          <p:nvPr/>
        </p:nvSpPr>
        <p:spPr>
          <a:xfrm>
            <a:off x="2992582" y="5209309"/>
            <a:ext cx="1496291" cy="706582"/>
          </a:xfrm>
          <a:custGeom>
            <a:avLst/>
            <a:gdLst>
              <a:gd name="connsiteX0" fmla="*/ 0 w 1496291"/>
              <a:gd name="connsiteY0" fmla="*/ 207818 h 706582"/>
              <a:gd name="connsiteX1" fmla="*/ 138545 w 1496291"/>
              <a:gd name="connsiteY1" fmla="*/ 0 h 706582"/>
              <a:gd name="connsiteX2" fmla="*/ 1496291 w 1496291"/>
              <a:gd name="connsiteY2" fmla="*/ 0 h 706582"/>
              <a:gd name="connsiteX3" fmla="*/ 1343891 w 1496291"/>
              <a:gd name="connsiteY3" fmla="*/ 471055 h 706582"/>
              <a:gd name="connsiteX4" fmla="*/ 831273 w 1496291"/>
              <a:gd name="connsiteY4" fmla="*/ 706582 h 706582"/>
              <a:gd name="connsiteX5" fmla="*/ 83127 w 1496291"/>
              <a:gd name="connsiteY5" fmla="*/ 623455 h 706582"/>
              <a:gd name="connsiteX6" fmla="*/ 0 w 1496291"/>
              <a:gd name="connsiteY6" fmla="*/ 207818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291" h="706582">
                <a:moveTo>
                  <a:pt x="0" y="207818"/>
                </a:moveTo>
                <a:lnTo>
                  <a:pt x="138545" y="0"/>
                </a:lnTo>
                <a:lnTo>
                  <a:pt x="1496291" y="0"/>
                </a:lnTo>
                <a:lnTo>
                  <a:pt x="1343891" y="471055"/>
                </a:lnTo>
                <a:lnTo>
                  <a:pt x="831273" y="706582"/>
                </a:lnTo>
                <a:lnTo>
                  <a:pt x="83127" y="623455"/>
                </a:lnTo>
                <a:lnTo>
                  <a:pt x="0" y="2078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85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085117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la politesse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36775" y="851382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connais 5 mots de la politesse pour demander, remercier, saluer ou s’excuser.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650645"/>
            <a:ext cx="5486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598790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habits, mur, personne, jaune&#10;&#10;Description générée automatiquement">
            <a:extLst>
              <a:ext uri="{FF2B5EF4-FFF2-40B4-BE49-F238E27FC236}">
                <a16:creationId xmlns:a16="http://schemas.microsoft.com/office/drawing/2014/main" id="{7959D61F-A706-4341-BBD6-C35D4391B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4154"/>
          <a:stretch/>
        </p:blipFill>
        <p:spPr>
          <a:xfrm>
            <a:off x="1227747" y="3062344"/>
            <a:ext cx="5104177" cy="50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7030A0"/>
                </a:solidFill>
                <a:latin typeface="calendar note tfb" panose="02000500000000000000" pitchFamily="2" charset="0"/>
              </a:rPr>
              <a:t>Les nombres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711650" y="8638162"/>
            <a:ext cx="651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compte jusqu’à </a:t>
            </a:r>
            <a:r>
              <a:rPr lang="fr-FR" sz="2800">
                <a:latin typeface="Antique Olive Roman" panose="020B0603020204030204" pitchFamily="34" charset="0"/>
                <a:cs typeface="Aharoni" panose="02010803020104030203" pitchFamily="2" charset="-79"/>
              </a:rPr>
              <a:t>100.</a:t>
            </a:r>
            <a:endParaRPr lang="fr-FR" sz="2800" dirty="0">
              <a:latin typeface="Antique Olive Roman" panose="020B06030202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801564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4970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nom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80D836B8-3164-47D0-B74A-AFFEC1E2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31" y="3686602"/>
            <a:ext cx="4370924" cy="44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3024755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F0"/>
                </a:solidFill>
                <a:latin typeface="calendar note tfb" panose="02000500000000000000" pitchFamily="2" charset="0"/>
              </a:rPr>
              <a:t>alphabet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479683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reconnais les lettres de l’alphabet en capitales et en script.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3190671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3138816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, reine&#10;&#10;Description générée automatiquement">
            <a:extLst>
              <a:ext uri="{FF2B5EF4-FFF2-40B4-BE49-F238E27FC236}">
                <a16:creationId xmlns:a16="http://schemas.microsoft.com/office/drawing/2014/main" id="{3290A690-E702-408E-8B07-59A0FE836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4" y="3861581"/>
            <a:ext cx="5915163" cy="39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0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01789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calendar note tfb" panose="02000500000000000000" pitchFamily="2" charset="0"/>
              </a:rPr>
              <a:t>La date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210145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connais les jours de la semaine et les mois de l’année.</a:t>
            </a:r>
          </a:p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sais dire la date en entier.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719613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66775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2654C0-BB68-43D9-AB58-07EE7FB4C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1" y="3732869"/>
            <a:ext cx="36766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2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7030A0"/>
                </a:solidFill>
                <a:latin typeface="calendar note tfb" panose="02000500000000000000" pitchFamily="2" charset="0"/>
              </a:rPr>
              <a:t>la maison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479900" y="8203450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dans mon répertoire 5 mots pour désigner les pièces de la maison.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801564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4970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nom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783752-B472-42BC-A498-B7F8AD740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7" y="2284309"/>
            <a:ext cx="6621050" cy="558881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CDE2FF7-0EC7-4C8E-A70A-C2583E76B0AB}"/>
              </a:ext>
            </a:extLst>
          </p:cNvPr>
          <p:cNvCxnSpPr/>
          <p:nvPr/>
        </p:nvCxnSpPr>
        <p:spPr>
          <a:xfrm>
            <a:off x="1089498" y="2234704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018B062-770B-41BA-8ED9-17E80E01CC4A}"/>
              </a:ext>
            </a:extLst>
          </p:cNvPr>
          <p:cNvSpPr txBox="1"/>
          <p:nvPr/>
        </p:nvSpPr>
        <p:spPr>
          <a:xfrm>
            <a:off x="1070043" y="2182849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817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35" y="-1209811"/>
            <a:ext cx="651728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chemeClr val="accent2"/>
                </a:solidFill>
                <a:latin typeface="calendar note tfb" panose="02000500000000000000" pitchFamily="2" charset="0"/>
              </a:rPr>
              <a:t>Des verbes d’action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155833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verbes d’action dans mon répertoire. Je peux les utiliser dans une toute petite phrase en disant « je ».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3190671"/>
            <a:ext cx="548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3138816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154D9AE-E442-4B16-B947-431CC0BE6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6" b="16324"/>
          <a:stretch/>
        </p:blipFill>
        <p:spPr>
          <a:xfrm>
            <a:off x="532735" y="4484993"/>
            <a:ext cx="6517283" cy="24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53644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calendar note tfb" panose="02000500000000000000" pitchFamily="2" charset="0"/>
              </a:rPr>
              <a:t>Le repas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77A48C-97EF-4164-98BD-4F1C5E060575}"/>
              </a:ext>
            </a:extLst>
          </p:cNvPr>
          <p:cNvSpPr txBox="1"/>
          <p:nvPr/>
        </p:nvSpPr>
        <p:spPr>
          <a:xfrm>
            <a:off x="692195" y="8044832"/>
            <a:ext cx="6517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20 aliments dans mon répertoire. Je les connais. Je sais dire ce que j’aime bien et ce que je n’ai pas.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7F92CC-EDFA-471E-8185-86D053AF9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89" y="3115854"/>
            <a:ext cx="4182893" cy="412697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F5E6E83-01E1-4706-B526-25D93ECE5871}"/>
              </a:ext>
            </a:extLst>
          </p:cNvPr>
          <p:cNvCxnSpPr/>
          <p:nvPr/>
        </p:nvCxnSpPr>
        <p:spPr>
          <a:xfrm>
            <a:off x="1089498" y="229012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E548082-03AD-4ED4-BA14-2FACA081364A}"/>
              </a:ext>
            </a:extLst>
          </p:cNvPr>
          <p:cNvSpPr txBox="1"/>
          <p:nvPr/>
        </p:nvSpPr>
        <p:spPr>
          <a:xfrm>
            <a:off x="1070043" y="2238265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679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53643"/>
          </a:xfrm>
        </p:spPr>
        <p:txBody>
          <a:bodyPr>
            <a:normAutofit/>
          </a:bodyPr>
          <a:lstStyle/>
          <a:p>
            <a:r>
              <a:rPr lang="fr-FR" sz="6600" dirty="0" err="1">
                <a:solidFill>
                  <a:srgbClr val="FF0000"/>
                </a:solidFill>
                <a:latin typeface="calendar note tfb" panose="02000500000000000000" pitchFamily="2" charset="0"/>
              </a:rPr>
              <a:t>ouù</a:t>
            </a:r>
            <a:r>
              <a:rPr lang="fr-FR" sz="6600" dirty="0">
                <a:solidFill>
                  <a:srgbClr val="FF0000"/>
                </a:solidFill>
                <a:latin typeface="calendar note tfb" panose="02000500000000000000" pitchFamily="2" charset="0"/>
              </a:rPr>
              <a:t> es-tu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6" y="8175660"/>
            <a:ext cx="6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J’utilise 5 prépositions avec « je suis » ou avec « il/elle est »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256814"/>
            <a:ext cx="54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204959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03C8E0-DA03-43F5-8738-ED7047C9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9" y="3053727"/>
            <a:ext cx="6506607" cy="4337738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05E2EE5-4E25-4AB2-8C74-AC79EA72186B}"/>
              </a:ext>
            </a:extLst>
          </p:cNvPr>
          <p:cNvSpPr/>
          <p:nvPr/>
        </p:nvSpPr>
        <p:spPr>
          <a:xfrm>
            <a:off x="1787236" y="3142588"/>
            <a:ext cx="886691" cy="376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2028CBC-09FB-4751-B6A5-AEB912244716}"/>
              </a:ext>
            </a:extLst>
          </p:cNvPr>
          <p:cNvSpPr/>
          <p:nvPr/>
        </p:nvSpPr>
        <p:spPr>
          <a:xfrm>
            <a:off x="4024435" y="3431806"/>
            <a:ext cx="492149" cy="376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51955B3-2C00-402F-BF9B-97865E85F31D}"/>
              </a:ext>
            </a:extLst>
          </p:cNvPr>
          <p:cNvSpPr/>
          <p:nvPr/>
        </p:nvSpPr>
        <p:spPr>
          <a:xfrm>
            <a:off x="6069894" y="3271287"/>
            <a:ext cx="492149" cy="3764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57746F4-834F-4F3B-963A-46E33B0F1ABD}"/>
              </a:ext>
            </a:extLst>
          </p:cNvPr>
          <p:cNvSpPr/>
          <p:nvPr/>
        </p:nvSpPr>
        <p:spPr>
          <a:xfrm>
            <a:off x="1369379" y="5366292"/>
            <a:ext cx="1304548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AFD3FEA-9652-4B6F-BD68-A96684124FE0}"/>
              </a:ext>
            </a:extLst>
          </p:cNvPr>
          <p:cNvSpPr/>
          <p:nvPr/>
        </p:nvSpPr>
        <p:spPr>
          <a:xfrm>
            <a:off x="5052985" y="5654292"/>
            <a:ext cx="1304548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998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489372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Comment ç</a:t>
            </a:r>
            <a:b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</a:br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ca va ?   2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22920" y="827829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émotions dans mon répertoire. Je sais les utiliser avec je, tu et il/elle.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761483"/>
            <a:ext cx="5486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0962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50D7C9E8-273B-41E1-9FEF-F68597EA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6" y="3369440"/>
            <a:ext cx="6450379" cy="45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4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489372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FF66FF"/>
                </a:solidFill>
                <a:latin typeface="calendar note tfb" panose="02000500000000000000" pitchFamily="2" charset="0"/>
              </a:rPr>
              <a:t>les animaux sauvages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22920" y="838913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animaux dans mon répertoire.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761483"/>
            <a:ext cx="5486400" cy="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0962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jouet&#10;&#10;Description générée automatiquement">
            <a:extLst>
              <a:ext uri="{FF2B5EF4-FFF2-40B4-BE49-F238E27FC236}">
                <a16:creationId xmlns:a16="http://schemas.microsoft.com/office/drawing/2014/main" id="{11829EF5-21DF-4C94-AC03-EE70BC52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t="2579" r="2206" b="11101"/>
          <a:stretch/>
        </p:blipFill>
        <p:spPr>
          <a:xfrm>
            <a:off x="1109287" y="3504501"/>
            <a:ext cx="4766986" cy="46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1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35" y="-1209811"/>
            <a:ext cx="651728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chemeClr val="accent2"/>
                </a:solidFill>
                <a:latin typeface="calendar note tfb" panose="02000500000000000000" pitchFamily="2" charset="0"/>
              </a:rPr>
              <a:t>Des verbes d’action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155833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20 verbes d’action dans mon répertoire. Je peux les utiliser dans une toute petite phrase avec je, tu et il ou elle.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3190671"/>
            <a:ext cx="548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3138816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jouet, poupée, clipart&#10;&#10;Description générée automatiquement">
            <a:extLst>
              <a:ext uri="{FF2B5EF4-FFF2-40B4-BE49-F238E27FC236}">
                <a16:creationId xmlns:a16="http://schemas.microsoft.com/office/drawing/2014/main" id="{9DBD5A52-64CB-47B0-9C56-CAAD113B1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17241"/>
          <a:stretch/>
        </p:blipFill>
        <p:spPr>
          <a:xfrm>
            <a:off x="532735" y="4289293"/>
            <a:ext cx="6517283" cy="24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0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F0"/>
                </a:solidFill>
                <a:latin typeface="calendar note tfb" panose="02000500000000000000" pitchFamily="2" charset="0"/>
              </a:rPr>
              <a:t>Le </a:t>
            </a:r>
            <a:r>
              <a:rPr lang="fr-FR" sz="6600" dirty="0" err="1">
                <a:solidFill>
                  <a:srgbClr val="00B0F0"/>
                </a:solidFill>
                <a:latin typeface="calendar note tfb" panose="02000500000000000000" pitchFamily="2" charset="0"/>
              </a:rPr>
              <a:t>materiel</a:t>
            </a:r>
            <a:br>
              <a:rPr lang="fr-FR" sz="6600" dirty="0">
                <a:solidFill>
                  <a:srgbClr val="00B0F0"/>
                </a:solidFill>
                <a:latin typeface="calendar note tfb" panose="02000500000000000000" pitchFamily="2" charset="0"/>
              </a:rPr>
            </a:br>
            <a:r>
              <a:rPr lang="fr-FR" sz="6600" dirty="0">
                <a:solidFill>
                  <a:srgbClr val="00B0F0"/>
                </a:solidFill>
                <a:latin typeface="calendar note tfb" panose="02000500000000000000" pitchFamily="2" charset="0"/>
              </a:rPr>
              <a:t>scolaire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479683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mots pour désigner le matériel scolaire dans mon répertoire.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3190671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3138816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250E58-E428-4720-B0B2-175487D2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07" y="3738883"/>
            <a:ext cx="4364038" cy="43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4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35330"/>
            <a:ext cx="7226163" cy="1835034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calendar note tfb" panose="02000500000000000000" pitchFamily="2" charset="0"/>
              </a:rPr>
              <a:t>la campagne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50587" y="2557191"/>
            <a:ext cx="5486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77A48C-97EF-4164-98BD-4F1C5E060575}"/>
              </a:ext>
            </a:extLst>
          </p:cNvPr>
          <p:cNvSpPr txBox="1"/>
          <p:nvPr/>
        </p:nvSpPr>
        <p:spPr>
          <a:xfrm>
            <a:off x="692195" y="8044832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10 mots dans mon répertoire pour décrire le jardin ou la campagne. Je les connais.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BC6F0D-28BF-4F90-9317-38706078214E}"/>
              </a:ext>
            </a:extLst>
          </p:cNvPr>
          <p:cNvSpPr txBox="1"/>
          <p:nvPr/>
        </p:nvSpPr>
        <p:spPr>
          <a:xfrm>
            <a:off x="1070043" y="2529513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0ED304-D928-489C-90BF-909918EE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89" y="2970529"/>
            <a:ext cx="4794205" cy="47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5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35" y="-1860978"/>
            <a:ext cx="651728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chemeClr val="accent2"/>
                </a:solidFill>
                <a:latin typeface="calendar note tfb" panose="02000500000000000000" pitchFamily="2" charset="0"/>
              </a:rPr>
              <a:t>Le visage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155833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5 mots pour désigner des parties du visage. Je les connais.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691907"/>
            <a:ext cx="548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640052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jouet, poupée, clipart&#10;&#10;Description générée automatiquement">
            <a:extLst>
              <a:ext uri="{FF2B5EF4-FFF2-40B4-BE49-F238E27FC236}">
                <a16:creationId xmlns:a16="http://schemas.microsoft.com/office/drawing/2014/main" id="{0C8F1E72-C33D-4040-AF57-FD3D55EF4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061"/>
          <a:stretch/>
        </p:blipFill>
        <p:spPr>
          <a:xfrm>
            <a:off x="2060917" y="3138950"/>
            <a:ext cx="3779837" cy="46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7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53643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FF0000"/>
                </a:solidFill>
                <a:latin typeface="calendar note tfb" panose="02000500000000000000" pitchFamily="2" charset="0"/>
              </a:rPr>
              <a:t>Les voyelles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6" y="8175660"/>
            <a:ext cx="6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lis les voyelles (lettres capitales et scriptes) et je les écris (capitales).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256814"/>
            <a:ext cx="54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204959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19B061-BCF9-4228-9D5A-3C133AE5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23623" r="21927" b="23930"/>
          <a:stretch/>
        </p:blipFill>
        <p:spPr>
          <a:xfrm>
            <a:off x="1230601" y="3173863"/>
            <a:ext cx="5098472" cy="46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7030A0"/>
                </a:solidFill>
                <a:latin typeface="calendar note tfb" panose="02000500000000000000" pitchFamily="2" charset="0"/>
              </a:rPr>
              <a:t>Les nombres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711650" y="8638162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compte jusqu’à 10 à l’endroit et à l’envers (à rebours).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801564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49709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nom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D2E25D-0835-4BA5-8E82-F03CE71D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9" y="3909870"/>
            <a:ext cx="6143182" cy="41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489372"/>
            <a:ext cx="7226163" cy="2886462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Comment ç</a:t>
            </a:r>
            <a:b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</a:br>
            <a:r>
              <a:rPr lang="fr-FR" sz="6600" dirty="0">
                <a:solidFill>
                  <a:srgbClr val="00B050"/>
                </a:solidFill>
                <a:latin typeface="calendar note tfb" panose="02000500000000000000" pitchFamily="2" charset="0"/>
              </a:rPr>
              <a:t>ca va ?   1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278295"/>
            <a:ext cx="651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5 émotions dans mon répertoire. Je sais les utiliser avec « Je suis ».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761483"/>
            <a:ext cx="5486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709628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6A14429-04A0-45DA-9F89-C402BD51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45" y="3305570"/>
            <a:ext cx="3091584" cy="47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209811"/>
            <a:ext cx="7226163" cy="2701789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calendar note tfb" panose="02000500000000000000" pitchFamily="2" charset="0"/>
              </a:rPr>
              <a:t>La date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692195" y="8528802"/>
            <a:ext cx="651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Je connais les jours de la semaine.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3190671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3138816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nom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2654C0-BB68-43D9-AB58-07EE7FB4C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1" y="3732869"/>
            <a:ext cx="36766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6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4BEF-37C3-4C6A-BBE7-05ED7C7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55" y="-1971809"/>
            <a:ext cx="7226163" cy="3634458"/>
          </a:xfrm>
        </p:spPr>
        <p:txBody>
          <a:bodyPr>
            <a:normAutofit/>
          </a:bodyPr>
          <a:lstStyle/>
          <a:p>
            <a:r>
              <a:rPr lang="fr-FR" sz="6600" dirty="0">
                <a:solidFill>
                  <a:srgbClr val="00B0F0"/>
                </a:solidFill>
                <a:latin typeface="calendar note tfb" panose="02000500000000000000" pitchFamily="2" charset="0"/>
              </a:rPr>
              <a:t>la famille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989BE-C7F9-4AF5-A5F7-8FC90242CDA9}"/>
              </a:ext>
            </a:extLst>
          </p:cNvPr>
          <p:cNvSpPr txBox="1"/>
          <p:nvPr/>
        </p:nvSpPr>
        <p:spPr>
          <a:xfrm>
            <a:off x="581355" y="8479683"/>
            <a:ext cx="6517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ntique Olive Roman" panose="020B0603020204030204" pitchFamily="34" charset="0"/>
                <a:cs typeface="Aharoni" panose="02010803020104030203" pitchFamily="2" charset="-79"/>
              </a:rPr>
              <a:t>J’ai écrit dans mon répertoire 4 mots pour désigner les membres de la famille. Je les connais.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3C74A5B-63DF-4C2D-AF17-E2CA980D247B}"/>
              </a:ext>
            </a:extLst>
          </p:cNvPr>
          <p:cNvCxnSpPr/>
          <p:nvPr/>
        </p:nvCxnSpPr>
        <p:spPr>
          <a:xfrm>
            <a:off x="1089498" y="2442528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364CC21-58CC-43B3-A161-25955B557D03}"/>
              </a:ext>
            </a:extLst>
          </p:cNvPr>
          <p:cNvSpPr txBox="1"/>
          <p:nvPr/>
        </p:nvSpPr>
        <p:spPr>
          <a:xfrm>
            <a:off x="1070043" y="2390673"/>
            <a:ext cx="51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E1B5D-25B8-44A0-9C57-4B78B4562A7A}"/>
              </a:ext>
            </a:extLst>
          </p:cNvPr>
          <p:cNvSpPr/>
          <p:nvPr/>
        </p:nvSpPr>
        <p:spPr>
          <a:xfrm>
            <a:off x="350196" y="272374"/>
            <a:ext cx="6887183" cy="966929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47AC1B4-8426-4E0E-992C-1FB12A54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3176588"/>
            <a:ext cx="3985202" cy="46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60DA30-4C01-4828-B9E4-224C5CEE80C5}" vid="{7482661F-7C36-4DD0-8A40-E8196D1064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A4 portrait</Template>
  <TotalTime>286</TotalTime>
  <Words>635</Words>
  <Application>Microsoft Office PowerPoint</Application>
  <PresentationFormat>Personnalisé</PresentationFormat>
  <Paragraphs>92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Antique Olive Roman</vt:lpstr>
      <vt:lpstr>Arial</vt:lpstr>
      <vt:lpstr>Biko</vt:lpstr>
      <vt:lpstr>calendar note tfb</vt:lpstr>
      <vt:lpstr>Calibri</vt:lpstr>
      <vt:lpstr>Calibri Light</vt:lpstr>
      <vt:lpstr>Thème Office</vt:lpstr>
      <vt:lpstr>Me presenter</vt:lpstr>
      <vt:lpstr>la politesse</vt:lpstr>
      <vt:lpstr>Le materiel scolaire </vt:lpstr>
      <vt:lpstr>Le visage</vt:lpstr>
      <vt:lpstr>Les voyelles</vt:lpstr>
      <vt:lpstr>Les nombres 1</vt:lpstr>
      <vt:lpstr>Comment ç ca va ?   1 </vt:lpstr>
      <vt:lpstr>La date 1</vt:lpstr>
      <vt:lpstr>la famille 1</vt:lpstr>
      <vt:lpstr>Les couleurs</vt:lpstr>
      <vt:lpstr>les animaux familiers</vt:lpstr>
      <vt:lpstr>Le repas 1</vt:lpstr>
      <vt:lpstr>alphabet 1</vt:lpstr>
      <vt:lpstr>Le corps humain</vt:lpstr>
      <vt:lpstr>le mobilier</vt:lpstr>
      <vt:lpstr>les habits</vt:lpstr>
      <vt:lpstr>La ville</vt:lpstr>
      <vt:lpstr>la famille 2</vt:lpstr>
      <vt:lpstr>la meteo</vt:lpstr>
      <vt:lpstr>Les nombres 2</vt:lpstr>
      <vt:lpstr>alphabet 2</vt:lpstr>
      <vt:lpstr>La date 2</vt:lpstr>
      <vt:lpstr>la maison</vt:lpstr>
      <vt:lpstr>Des verbes d’action 1</vt:lpstr>
      <vt:lpstr>Le repas 2</vt:lpstr>
      <vt:lpstr>ouù es-tu ?</vt:lpstr>
      <vt:lpstr>Comment ç ca va ?   2 </vt:lpstr>
      <vt:lpstr>les animaux sauvages</vt:lpstr>
      <vt:lpstr>Des verbes d’action 2</vt:lpstr>
      <vt:lpstr>la campagne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de Coach de geometrie</dc:title>
  <dc:creator>Delphine Guichard</dc:creator>
  <cp:lastModifiedBy>Delphine Guichard</cp:lastModifiedBy>
  <cp:revision>49</cp:revision>
  <dcterms:created xsi:type="dcterms:W3CDTF">2020-09-16T14:18:50Z</dcterms:created>
  <dcterms:modified xsi:type="dcterms:W3CDTF">2022-03-12T12:30:25Z</dcterms:modified>
</cp:coreProperties>
</file>