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206" y="-2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2" y="144654"/>
            <a:ext cx="3392408" cy="555802"/>
          </a:xfrm>
        </p:spPr>
        <p:txBody>
          <a:bodyPr anchor="b">
            <a:normAutofit/>
          </a:bodyPr>
          <a:lstStyle>
            <a:lvl1pPr algn="l">
              <a:defRPr sz="24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E6341DF-4B8E-430F-8048-4B64CE666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7181850" cy="9594850"/>
          </a:xfrm>
        </p:spPr>
        <p:txBody>
          <a:bodyPr numCol="2" spcCol="360000">
            <a:noAutofit/>
          </a:bodyPr>
          <a:lstStyle>
            <a:lvl1pPr marL="0" indent="0">
              <a:spcAft>
                <a:spcPts val="600"/>
              </a:spcAft>
              <a:buNone/>
              <a:defRPr sz="1100" b="1">
                <a:latin typeface="Century Gothic" panose="020B0502020202020204" pitchFamily="34" charset="0"/>
              </a:defRPr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100">
                <a:latin typeface="Century Gothic" panose="020B0502020202020204" pitchFamily="34" charset="0"/>
              </a:defRPr>
            </a:lvl2pPr>
            <a:lvl3pPr marL="265113" indent="-4763">
              <a:buNone/>
              <a:defRPr sz="1100" i="1">
                <a:latin typeface="Century Gothic" panose="020B0502020202020204" pitchFamily="34" charset="0"/>
              </a:defRPr>
            </a:lvl3pPr>
            <a:lvl4pPr marL="2087803" indent="0">
              <a:buNone/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4C1962E-160C-44EE-847E-8DB144CC9B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799536"/>
            <a:ext cx="661480" cy="6982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DC48318-6F23-4E11-91E6-C671388DA67F}"/>
              </a:ext>
            </a:extLst>
          </p:cNvPr>
          <p:cNvSpPr txBox="1"/>
          <p:nvPr userDrawn="1"/>
        </p:nvSpPr>
        <p:spPr>
          <a:xfrm>
            <a:off x="745702" y="10110081"/>
            <a:ext cx="2661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dirty="0"/>
              <a:t>Téléchargé gratuitement sur www.charivarialecole.fr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9BDEBE8-8E94-49EE-93BC-86F095774E8E}"/>
              </a:ext>
            </a:extLst>
          </p:cNvPr>
          <p:cNvSpPr txBox="1"/>
          <p:nvPr userDrawn="1"/>
        </p:nvSpPr>
        <p:spPr>
          <a:xfrm>
            <a:off x="6973485" y="-55249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CM1</a:t>
            </a:r>
          </a:p>
        </p:txBody>
      </p:sp>
    </p:spTree>
    <p:extLst>
      <p:ext uri="{BB962C8B-B14F-4D97-AF65-F5344CB8AC3E}">
        <p14:creationId xmlns:p14="http://schemas.microsoft.com/office/powerpoint/2010/main" val="200564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2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2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1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499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7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5935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1868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03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37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672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0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54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47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34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3"/>
            <a:ext cx="6520220" cy="20178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559104"/>
            <a:ext cx="3198096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813280"/>
            <a:ext cx="3198096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0"/>
            <a:ext cx="3213847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8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4"/>
            <a:ext cx="3827085" cy="7418740"/>
          </a:xfrm>
        </p:spPr>
        <p:txBody>
          <a:bodyPr/>
          <a:lstStyle>
            <a:lvl1pPr>
              <a:defRPr sz="4870"/>
            </a:lvl1pPr>
            <a:lvl2pPr>
              <a:defRPr sz="4261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4"/>
            <a:ext cx="3827085" cy="7418740"/>
          </a:xfrm>
        </p:spPr>
        <p:txBody>
          <a:bodyPr anchor="t"/>
          <a:lstStyle>
            <a:lvl1pPr marL="0" indent="0">
              <a:buNone/>
              <a:defRPr sz="4870"/>
            </a:lvl1pPr>
            <a:lvl2pPr marL="695935" indent="0">
              <a:buNone/>
              <a:defRPr sz="4261"/>
            </a:lvl2pPr>
            <a:lvl3pPr marL="1391868" indent="0">
              <a:buNone/>
              <a:defRPr sz="3654"/>
            </a:lvl3pPr>
            <a:lvl4pPr marL="2087803" indent="0">
              <a:buNone/>
              <a:defRPr sz="3045"/>
            </a:lvl4pPr>
            <a:lvl5pPr marL="2783737" indent="0">
              <a:buNone/>
              <a:defRPr sz="3045"/>
            </a:lvl5pPr>
            <a:lvl6pPr marL="3479672" indent="0">
              <a:buNone/>
              <a:defRPr sz="3045"/>
            </a:lvl6pPr>
            <a:lvl7pPr marL="4175605" indent="0">
              <a:buNone/>
              <a:defRPr sz="3045"/>
            </a:lvl7pPr>
            <a:lvl8pPr marL="4871540" indent="0">
              <a:buNone/>
              <a:defRPr sz="3045"/>
            </a:lvl8pPr>
            <a:lvl9pPr marL="5567474" indent="0">
              <a:buNone/>
              <a:defRPr sz="304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3"/>
            <a:ext cx="6520220" cy="2017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8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57A2-D595-4946-B043-277F37558AF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2" y="9675780"/>
            <a:ext cx="2551391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1868" rtl="0" eaLnBrk="1" latinLnBrk="0" hangingPunct="1">
        <a:lnSpc>
          <a:spcPct val="90000"/>
        </a:lnSpc>
        <a:spcBef>
          <a:spcPct val="0"/>
        </a:spcBef>
        <a:buNone/>
        <a:defRPr sz="66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67" indent="-347967" algn="l" defTabSz="1391868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1" kern="1200">
          <a:solidFill>
            <a:schemeClr val="tx1"/>
          </a:solidFill>
          <a:latin typeface="+mn-lt"/>
          <a:ea typeface="+mn-ea"/>
          <a:cs typeface="+mn-cs"/>
        </a:defRPr>
      </a:lvl1pPr>
      <a:lvl2pPr marL="104390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39836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5770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04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639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573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508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44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3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868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03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37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672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0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54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474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Lundi 27 avril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Mardi 28 avril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rgbClr val="002060"/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2060"/>
                </a:solidFill>
              </a:rPr>
              <a:t>Les muscle du squelettes travaille par paires, en opposition. Quand le premier muscle se contractent, le second ce relâche.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Sullivan distribue le courrier tous les matins vers 10 heures.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Poésie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Copie avec soin le poème ci-dessous (Naissances).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b="1" dirty="0">
                <a:solidFill>
                  <a:schemeClr val="accent2"/>
                </a:solidFill>
              </a:rPr>
              <a:t>Naissances</a:t>
            </a:r>
            <a:br>
              <a:rPr lang="fr-FR" b="1" dirty="0">
                <a:solidFill>
                  <a:schemeClr val="accent2"/>
                </a:solidFill>
              </a:rPr>
            </a:br>
            <a:r>
              <a:rPr lang="fr-FR" b="1" dirty="0">
                <a:solidFill>
                  <a:schemeClr val="accent2"/>
                </a:solidFill>
              </a:rPr>
              <a:t>             </a:t>
            </a:r>
            <a:r>
              <a:rPr lang="fr-FR" dirty="0">
                <a:solidFill>
                  <a:schemeClr val="accent2"/>
                </a:solidFill>
              </a:rPr>
              <a:t>de Marc </a:t>
            </a:r>
            <a:r>
              <a:rPr lang="fr-FR" dirty="0" err="1">
                <a:solidFill>
                  <a:schemeClr val="accent2"/>
                </a:solidFill>
              </a:rPr>
              <a:t>Alyn</a:t>
            </a:r>
            <a:br>
              <a:rPr lang="fr-FR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Le ciel retient</a:t>
            </a:r>
            <a:r>
              <a:rPr lang="fr-FR" spc="-100" dirty="0">
                <a:solidFill>
                  <a:schemeClr val="accent2"/>
                </a:solidFill>
              </a:rPr>
              <a:t> son </a:t>
            </a:r>
            <a:r>
              <a:rPr lang="fr-FR" dirty="0">
                <a:solidFill>
                  <a:schemeClr val="accent2"/>
                </a:solidFill>
              </a:rPr>
              <a:t>souffle</a:t>
            </a:r>
            <a:r>
              <a:rPr lang="fr-FR" spc="-100" dirty="0">
                <a:solidFill>
                  <a:schemeClr val="accent2"/>
                </a:solidFill>
              </a:rPr>
              <a:t> à chaque vie </a:t>
            </a:r>
            <a:r>
              <a:rPr lang="fr-FR" dirty="0">
                <a:solidFill>
                  <a:schemeClr val="accent2"/>
                </a:solidFill>
              </a:rPr>
              <a:t>qui prend.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Pour lui, toute naissance est un évènement: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Une étoile, un enfant, un faon, un éléphant,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Balein</a:t>
            </a:r>
            <a:r>
              <a:rPr lang="fr-FR" u="sng" dirty="0">
                <a:solidFill>
                  <a:schemeClr val="accent2"/>
                </a:solidFill>
              </a:rPr>
              <a:t>e</a:t>
            </a:r>
            <a:r>
              <a:rPr lang="fr-FR" dirty="0">
                <a:solidFill>
                  <a:schemeClr val="accent2"/>
                </a:solidFill>
              </a:rPr>
              <a:t>, écureuil, fleur, girafe ou froment.</a:t>
            </a:r>
            <a:br>
              <a:rPr lang="fr-FR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Tout retentit, sans fin dans l'univers immense,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Et l'agneau étonné qui sur la paille danse,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S'essayant à marcher pour la première fois,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Compte</a:t>
            </a:r>
            <a:r>
              <a:rPr lang="fr-FR" spc="-100" dirty="0">
                <a:solidFill>
                  <a:schemeClr val="accent2"/>
                </a:solidFill>
              </a:rPr>
              <a:t> autant que </a:t>
            </a:r>
            <a:r>
              <a:rPr lang="fr-FR" dirty="0">
                <a:solidFill>
                  <a:schemeClr val="accent2"/>
                </a:solidFill>
              </a:rPr>
              <a:t>l'ainé</a:t>
            </a:r>
            <a:r>
              <a:rPr lang="fr-FR" spc="-100" dirty="0">
                <a:solidFill>
                  <a:schemeClr val="accent2"/>
                </a:solidFill>
              </a:rPr>
              <a:t> dans le </a:t>
            </a:r>
            <a:r>
              <a:rPr lang="fr-FR" dirty="0">
                <a:solidFill>
                  <a:schemeClr val="accent2"/>
                </a:solidFill>
              </a:rPr>
              <a:t>berceau</a:t>
            </a:r>
            <a:r>
              <a:rPr lang="fr-FR" spc="-100" dirty="0">
                <a:solidFill>
                  <a:schemeClr val="accent2"/>
                </a:solidFill>
              </a:rPr>
              <a:t> des </a:t>
            </a:r>
            <a:r>
              <a:rPr lang="fr-FR" dirty="0">
                <a:solidFill>
                  <a:schemeClr val="accent2"/>
                </a:solidFill>
              </a:rPr>
              <a:t>bois</a:t>
            </a:r>
            <a:r>
              <a:rPr lang="fr-FR" spc="-100" dirty="0">
                <a:solidFill>
                  <a:schemeClr val="accent2"/>
                </a:solidFill>
              </a:rPr>
              <a:t>.</a:t>
            </a:r>
            <a:br>
              <a:rPr lang="fr-FR" dirty="0">
                <a:solidFill>
                  <a:schemeClr val="accent2"/>
                </a:solidFill>
              </a:rPr>
            </a:br>
            <a:br>
              <a:rPr lang="fr-FR" dirty="0">
                <a:solidFill>
                  <a:schemeClr val="accent2"/>
                </a:solidFill>
              </a:rPr>
            </a:br>
            <a:r>
              <a:rPr lang="fr-FR" spc="-100" dirty="0">
                <a:solidFill>
                  <a:schemeClr val="accent2"/>
                </a:solidFill>
              </a:rPr>
              <a:t>Les </a:t>
            </a:r>
            <a:r>
              <a:rPr lang="fr-FR" dirty="0">
                <a:solidFill>
                  <a:schemeClr val="accent2"/>
                </a:solidFill>
              </a:rPr>
              <a:t>anges</a:t>
            </a:r>
            <a:r>
              <a:rPr lang="fr-FR" spc="-100" dirty="0">
                <a:solidFill>
                  <a:schemeClr val="accent2"/>
                </a:solidFill>
              </a:rPr>
              <a:t>, ce </a:t>
            </a:r>
            <a:r>
              <a:rPr lang="fr-FR" dirty="0">
                <a:solidFill>
                  <a:schemeClr val="accent2"/>
                </a:solidFill>
              </a:rPr>
              <a:t>matin</a:t>
            </a:r>
            <a:r>
              <a:rPr lang="fr-FR" spc="-100" dirty="0">
                <a:solidFill>
                  <a:schemeClr val="accent2"/>
                </a:solidFill>
              </a:rPr>
              <a:t>, comme des </a:t>
            </a:r>
            <a:r>
              <a:rPr lang="fr-FR" dirty="0">
                <a:solidFill>
                  <a:schemeClr val="accent2"/>
                </a:solidFill>
              </a:rPr>
              <a:t>chats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ronronnent,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Se racontant, joyeux, la belle information: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Sur la Terre, là-bas, pareille à une pomme,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Près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d'un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ruisseau</a:t>
            </a:r>
            <a:r>
              <a:rPr lang="fr-FR" spc="-100" dirty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sans</a:t>
            </a:r>
            <a:r>
              <a:rPr lang="fr-FR" spc="-100" dirty="0">
                <a:solidFill>
                  <a:schemeClr val="accent2"/>
                </a:solidFill>
              </a:rPr>
              <a:t> nom </a:t>
            </a:r>
            <a:r>
              <a:rPr lang="fr-FR" dirty="0">
                <a:solidFill>
                  <a:schemeClr val="accent2"/>
                </a:solidFill>
              </a:rPr>
              <a:t>est</a:t>
            </a:r>
            <a:r>
              <a:rPr lang="fr-FR" spc="-100" dirty="0">
                <a:solidFill>
                  <a:schemeClr val="accent2"/>
                </a:solidFill>
              </a:rPr>
              <a:t> né un </a:t>
            </a:r>
            <a:r>
              <a:rPr lang="fr-FR" dirty="0">
                <a:solidFill>
                  <a:schemeClr val="accent2"/>
                </a:solidFill>
              </a:rPr>
              <a:t>hanneton</a:t>
            </a:r>
            <a:r>
              <a:rPr lang="fr-FR" spc="-100" dirty="0">
                <a:solidFill>
                  <a:schemeClr val="accent2"/>
                </a:solidFill>
              </a:rPr>
              <a:t>.</a:t>
            </a:r>
            <a:br>
              <a:rPr lang="fr-FR" dirty="0">
                <a:solidFill>
                  <a:schemeClr val="accent2"/>
                </a:solidFill>
              </a:rPr>
            </a:br>
            <a:endParaRPr lang="fr-FR" altLang="fr-FR" b="1" dirty="0">
              <a:solidFill>
                <a:schemeClr val="accent2"/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b="1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30651 - 1852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324 x 51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368558 - 32368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résultats. Quel prénom trouves-tu ?</a:t>
            </a:r>
          </a:p>
          <a:p>
            <a:endParaRPr lang="fr-FR" dirty="0">
              <a:solidFill>
                <a:srgbClr val="00B050"/>
              </a:solidFill>
            </a:endParaRPr>
          </a:p>
          <a:p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Le navire mesure 76 mètres de long. Son plus grand mât mesure 14 mètres de haut. Quel est l’âge du capitaine ?  </a:t>
            </a:r>
          </a:p>
          <a:p>
            <a:pPr marL="0" lvl="1" indent="0">
              <a:buNone/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Combien y a-t-il de dizaines dans les nombres suivants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372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8 569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17 754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DD57694E-8D17-4507-8369-E83F6242B6E5}"/>
              </a:ext>
            </a:extLst>
          </p:cNvPr>
          <p:cNvSpPr txBox="1">
            <a:spLocks/>
          </p:cNvSpPr>
          <p:nvPr/>
        </p:nvSpPr>
        <p:spPr>
          <a:xfrm>
            <a:off x="3776168" y="690931"/>
            <a:ext cx="3392408" cy="9594850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391868" rtl="0" eaLnBrk="1" latinLnBrk="0" hangingPunct="1">
              <a:lnSpc>
                <a:spcPct val="90000"/>
              </a:lnSpc>
              <a:spcBef>
                <a:spcPts val="1522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6700" indent="-266700" algn="l" defTabSz="1391868" rtl="0" eaLnBrk="1" latinLnBrk="0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265113" indent="-4763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11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2087803" indent="0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131704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3827639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23573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19508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15441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2060"/>
                </a:solidFill>
              </a:rPr>
              <a:t>Gudule est incorrigible. Il a fait 5 erreurs dans sa dictée. Recopie-la en corrigeant les erreurs.</a:t>
            </a:r>
          </a:p>
          <a:p>
            <a:pPr marL="0" lvl="1" indent="0">
              <a:buNone/>
            </a:pPr>
            <a:r>
              <a:rPr lang="fr-FR" altLang="fr-FR" dirty="0">
                <a:solidFill>
                  <a:srgbClr val="002060"/>
                </a:solidFill>
              </a:rPr>
              <a:t>Ce mode de fonctionnement se retrouvent dans tout notre corps. Cela permet des mouvement aussi variés que se levé, marché où... sourire !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Maxence et Olivia jouent à </a:t>
            </a:r>
            <a:r>
              <a:rPr lang="fr-FR" altLang="fr-FR" dirty="0" err="1">
                <a:solidFill>
                  <a:srgbClr val="002060"/>
                </a:solidFill>
              </a:rPr>
              <a:t>cache-cache</a:t>
            </a:r>
            <a:r>
              <a:rPr lang="fr-FR" altLang="fr-FR" dirty="0">
                <a:solidFill>
                  <a:srgbClr val="002060"/>
                </a:solidFill>
              </a:rPr>
              <a:t> dans la cour. 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Recopie en choisissant le mot qui convient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Le poème [ et / est ] long [ et / est ] difficile à apprendre.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Margaux [ a / à ] mangé une bonne glace </a:t>
            </a:r>
            <a:br>
              <a:rPr lang="fr-FR" altLang="fr-FR" dirty="0">
                <a:solidFill>
                  <a:srgbClr val="002060"/>
                </a:solidFill>
              </a:rPr>
            </a:br>
            <a:r>
              <a:rPr lang="fr-FR" altLang="fr-FR" dirty="0">
                <a:solidFill>
                  <a:srgbClr val="002060"/>
                </a:solidFill>
              </a:rPr>
              <a:t>[ a / à ] la pistache.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[ Son / Sont ] père et sa mère [ son / sont ] très fiers de lui.</a:t>
            </a:r>
          </a:p>
          <a:p>
            <a:pPr indent="-266700"/>
            <a:r>
              <a:rPr lang="fr-FR" dirty="0">
                <a:solidFill>
                  <a:srgbClr val="002060"/>
                </a:solidFill>
              </a:rPr>
              <a:t>Transforme les phrases en changeant le sujet, comme demandé.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Marius sourit aux enfants. </a:t>
            </a:r>
            <a:r>
              <a:rPr lang="fr-FR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2060"/>
                </a:solidFill>
              </a:rPr>
              <a:t> Nous …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Le chien obéit à son maitre. </a:t>
            </a:r>
            <a:r>
              <a:rPr lang="fr-FR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2060"/>
                </a:solidFill>
              </a:rPr>
              <a:t> Les chiens…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Ils sont en retard. </a:t>
            </a:r>
            <a:r>
              <a:rPr lang="fr-FR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2060"/>
                </a:solidFill>
              </a:rPr>
              <a:t> Tu …</a:t>
            </a:r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11787 - 2980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269 x 66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50758 - 5489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 et décode-la. Quel prénom trouves-tu ?</a:t>
            </a:r>
          </a:p>
          <a:p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Complète la pyramide : chaque nombre est la somme des deux briques du dessous.</a:t>
            </a:r>
          </a:p>
          <a:p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marL="0" lvl="1" indent="0">
              <a:buNone/>
            </a:pP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2A54485-A222-41CD-9C6B-6FE5E731EE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0458" y="7167392"/>
            <a:ext cx="2426340" cy="61009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3C1247C-AFF7-44ED-8D8C-63C26A85F36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76552" y="6318408"/>
            <a:ext cx="2426340" cy="61009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565733E-7D0C-45FA-A166-4D999C675C41}"/>
              </a:ext>
            </a:extLst>
          </p:cNvPr>
          <p:cNvSpPr/>
          <p:nvPr/>
        </p:nvSpPr>
        <p:spPr>
          <a:xfrm>
            <a:off x="-401549" y="9604845"/>
            <a:ext cx="4080294" cy="1361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DE078F4-8469-46A7-B9AE-0635DD0226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82866" y="7597584"/>
            <a:ext cx="321945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Mercredi 29 avril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Jeudi 30 avril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rgbClr val="002060"/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2060"/>
                </a:solidFill>
              </a:rPr>
              <a:t>Léonard de Vinci était un savant prodigieux. Les dessins tirés de c’est carnets son les témoins de son extraordinaire don d’observateur et de son esprit inventif. Il à travailler dans des domaines aussi différent que l’anatomie, la mécanique, la géologie, la cartographie.</a:t>
            </a:r>
          </a:p>
          <a:p>
            <a:pPr marL="0" lvl="1" indent="0">
              <a:buNone/>
            </a:pP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Recopie les mots soulignés et indique leur nature :</a:t>
            </a:r>
          </a:p>
          <a:p>
            <a:pPr>
              <a:spcBef>
                <a:spcPct val="0"/>
              </a:spcBef>
            </a:pPr>
            <a:r>
              <a:rPr lang="fr-FR" altLang="fr-FR" b="0" dirty="0">
                <a:solidFill>
                  <a:srgbClr val="002060"/>
                </a:solidFill>
              </a:rPr>
              <a:t>Les </a:t>
            </a:r>
            <a:r>
              <a:rPr lang="fr-FR" altLang="fr-FR" b="0" u="sng" dirty="0">
                <a:solidFill>
                  <a:srgbClr val="002060"/>
                </a:solidFill>
              </a:rPr>
              <a:t>fourmis</a:t>
            </a:r>
            <a:r>
              <a:rPr lang="fr-FR" altLang="fr-FR" b="0" dirty="0">
                <a:solidFill>
                  <a:srgbClr val="002060"/>
                </a:solidFill>
              </a:rPr>
              <a:t> </a:t>
            </a:r>
            <a:r>
              <a:rPr lang="fr-FR" altLang="fr-FR" b="0" u="sng" dirty="0">
                <a:solidFill>
                  <a:srgbClr val="002060"/>
                </a:solidFill>
              </a:rPr>
              <a:t>sont</a:t>
            </a:r>
            <a:r>
              <a:rPr lang="fr-FR" altLang="fr-FR" b="0" dirty="0">
                <a:solidFill>
                  <a:srgbClr val="002060"/>
                </a:solidFill>
              </a:rPr>
              <a:t> </a:t>
            </a:r>
            <a:r>
              <a:rPr lang="fr-FR" altLang="fr-FR" b="0" u="sng" dirty="0">
                <a:solidFill>
                  <a:srgbClr val="002060"/>
                </a:solidFill>
              </a:rPr>
              <a:t>des</a:t>
            </a:r>
            <a:r>
              <a:rPr lang="fr-FR" altLang="fr-FR" b="0" dirty="0">
                <a:solidFill>
                  <a:srgbClr val="002060"/>
                </a:solidFill>
              </a:rPr>
              <a:t> travailleuses infatigables. </a:t>
            </a:r>
            <a:r>
              <a:rPr lang="fr-FR" altLang="fr-FR" b="0" u="sng" dirty="0">
                <a:solidFill>
                  <a:srgbClr val="002060"/>
                </a:solidFill>
              </a:rPr>
              <a:t>Elles</a:t>
            </a:r>
            <a:r>
              <a:rPr lang="fr-FR" altLang="fr-FR" b="0" dirty="0">
                <a:solidFill>
                  <a:srgbClr val="002060"/>
                </a:solidFill>
              </a:rPr>
              <a:t> passent </a:t>
            </a:r>
            <a:r>
              <a:rPr lang="fr-FR" altLang="fr-FR" b="0" u="sng" dirty="0">
                <a:solidFill>
                  <a:srgbClr val="002060"/>
                </a:solidFill>
              </a:rPr>
              <a:t>l’</a:t>
            </a:r>
            <a:r>
              <a:rPr lang="fr-FR" altLang="fr-FR" b="0" dirty="0">
                <a:solidFill>
                  <a:srgbClr val="002060"/>
                </a:solidFill>
              </a:rPr>
              <a:t>essentiel de leur </a:t>
            </a:r>
            <a:r>
              <a:rPr lang="fr-FR" altLang="fr-FR" b="0" u="sng" dirty="0">
                <a:solidFill>
                  <a:srgbClr val="002060"/>
                </a:solidFill>
              </a:rPr>
              <a:t>courte</a:t>
            </a:r>
            <a:r>
              <a:rPr lang="fr-FR" altLang="fr-FR" b="0" dirty="0">
                <a:solidFill>
                  <a:srgbClr val="002060"/>
                </a:solidFill>
              </a:rPr>
              <a:t> vie à chercher de la nourriture, construire ou protéger </a:t>
            </a:r>
            <a:r>
              <a:rPr lang="fr-FR" altLang="fr-FR" b="0" u="sng" dirty="0">
                <a:solidFill>
                  <a:srgbClr val="002060"/>
                </a:solidFill>
              </a:rPr>
              <a:t>leur</a:t>
            </a:r>
            <a:r>
              <a:rPr lang="fr-FR" altLang="fr-FR" b="0" dirty="0">
                <a:solidFill>
                  <a:srgbClr val="002060"/>
                </a:solidFill>
              </a:rPr>
              <a:t> fourmilière.</a:t>
            </a:r>
          </a:p>
          <a:p>
            <a:pPr>
              <a:spcBef>
                <a:spcPct val="0"/>
              </a:spcBef>
            </a:pPr>
            <a:br>
              <a:rPr lang="fr-FR" altLang="fr-FR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altLang="fr-FR" dirty="0">
                <a:solidFill>
                  <a:srgbClr val="002060"/>
                </a:solidFill>
              </a:rPr>
              <a:t>Range ces prénoms par ordre alphabétique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  <a:sym typeface="Wingdings" panose="05000000000000000000" pitchFamily="2" charset="2"/>
              </a:rPr>
              <a:t>Maxence  </a:t>
            </a:r>
            <a:r>
              <a:rPr lang="fr-FR" altLang="fr-FR" dirty="0">
                <a:solidFill>
                  <a:srgbClr val="002060"/>
                </a:solidFill>
              </a:rPr>
              <a:t>Olivia </a:t>
            </a:r>
            <a:r>
              <a:rPr lang="fr-FR" altLang="fr-FR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altLang="fr-FR" dirty="0">
                <a:solidFill>
                  <a:srgbClr val="002060"/>
                </a:solidFill>
              </a:rPr>
              <a:t> Logan </a:t>
            </a:r>
            <a:r>
              <a:rPr lang="fr-FR" altLang="fr-FR" dirty="0">
                <a:solidFill>
                  <a:srgbClr val="002060"/>
                </a:solidFill>
                <a:sym typeface="Wingdings" panose="05000000000000000000" pitchFamily="2" charset="2"/>
              </a:rPr>
              <a:t></a:t>
            </a:r>
            <a:r>
              <a:rPr lang="fr-FR" altLang="fr-FR" dirty="0">
                <a:solidFill>
                  <a:srgbClr val="002060"/>
                </a:solidFill>
              </a:rPr>
              <a:t> Margaux </a:t>
            </a:r>
            <a:r>
              <a:rPr lang="fr-FR" altLang="fr-FR" dirty="0">
                <a:solidFill>
                  <a:srgbClr val="002060"/>
                </a:solidFill>
                <a:sym typeface="Wingdings" panose="05000000000000000000" pitchFamily="2" charset="2"/>
              </a:rPr>
              <a:t> Marius  Léa  Loann  Lilou  Mathis</a:t>
            </a:r>
            <a:endParaRPr lang="fr-FR" altLang="fr-FR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Rédaction : </a:t>
            </a:r>
            <a:r>
              <a:rPr lang="fr-FR" b="0" dirty="0">
                <a:solidFill>
                  <a:srgbClr val="002060"/>
                </a:solidFill>
              </a:rPr>
              <a:t>Cette nuit, un pigeon voyageur m’a réveillée(e)</a:t>
            </a:r>
            <a:br>
              <a:rPr lang="fr-FR" b="0" dirty="0">
                <a:solidFill>
                  <a:srgbClr val="002060"/>
                </a:solidFill>
              </a:rPr>
            </a:br>
            <a:br>
              <a:rPr lang="fr-FR" b="0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19063 - 3396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837 x 31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10713 - 821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 et décode-la. Quel prénom trouves-tu ?</a:t>
            </a:r>
          </a:p>
          <a:p>
            <a:endParaRPr lang="fr-FR" dirty="0">
              <a:solidFill>
                <a:srgbClr val="00B050"/>
              </a:solidFill>
            </a:endParaRPr>
          </a:p>
          <a:p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En France on a vendu 2 250 000 voitures en 2010, soit 19 200 de moins qu’en 2009.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Combien de voitures ont été vendues en 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2009 ? </a:t>
            </a:r>
          </a:p>
          <a:p>
            <a:pPr marL="0" lvl="1" indent="0">
              <a:buNone/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Continue les suites (4 nombres) :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32 351 ▪ 32 251 ▪ 32 151 …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9 964 ▪ 9 974 ▪ 9 984 …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endParaRPr lang="fr-FR" altLang="fr-FR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DD57694E-8D17-4507-8369-E83F6242B6E5}"/>
              </a:ext>
            </a:extLst>
          </p:cNvPr>
          <p:cNvSpPr txBox="1">
            <a:spLocks/>
          </p:cNvSpPr>
          <p:nvPr/>
        </p:nvSpPr>
        <p:spPr>
          <a:xfrm>
            <a:off x="3776168" y="690931"/>
            <a:ext cx="3392408" cy="9594850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391868" rtl="0" eaLnBrk="1" latinLnBrk="0" hangingPunct="1">
              <a:lnSpc>
                <a:spcPct val="90000"/>
              </a:lnSpc>
              <a:spcBef>
                <a:spcPts val="1522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6700" indent="-266700" algn="l" defTabSz="1391868" rtl="0" eaLnBrk="1" latinLnBrk="0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265113" indent="-4763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11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2087803" indent="0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131704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3827639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23573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19508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15441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2060"/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2060"/>
                </a:solidFill>
              </a:rPr>
              <a:t>Léonard de Vinci à dessiner un sous-marin et des machine à voler après avoir étudié des poissons et des oiseau. Mais </a:t>
            </a:r>
            <a:r>
              <a:rPr lang="fr-FR" dirty="0" err="1">
                <a:solidFill>
                  <a:srgbClr val="002060"/>
                </a:solidFill>
              </a:rPr>
              <a:t>sont</a:t>
            </a:r>
            <a:r>
              <a:rPr lang="fr-FR" dirty="0">
                <a:solidFill>
                  <a:srgbClr val="002060"/>
                </a:solidFill>
              </a:rPr>
              <a:t> chef-d'œuvre reste la Joconde, tableau connu dans le monde entier.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2060"/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2060"/>
                </a:solidFill>
              </a:rPr>
              <a:t>Tôt le matin, le livreur commence son travail.</a:t>
            </a:r>
          </a:p>
          <a:p>
            <a:r>
              <a:rPr lang="fr-FR" altLang="fr-FR" dirty="0">
                <a:solidFill>
                  <a:srgbClr val="002060"/>
                </a:solidFill>
              </a:rPr>
              <a:t>Réécris ces phrases en  utilisant le plus possible le pluriel.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La prairie est verdoyante.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Un sorcier effrayant lit dans un ancien grimoire.</a:t>
            </a:r>
          </a:p>
          <a:p>
            <a:pPr marL="0" lvl="1" indent="0">
              <a:buNone/>
            </a:pP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marL="0" lvl="1" indent="0">
              <a:buNone/>
            </a:pPr>
            <a:r>
              <a:rPr lang="fr-FR" b="1" dirty="0">
                <a:solidFill>
                  <a:srgbClr val="002060"/>
                </a:solidFill>
              </a:rPr>
              <a:t>Lecture : entoure le texte qui signifie que les chiens d’Aël et Yohan sont trempés jusqu’aux os. Entoure les indices qui t’ont permis de répondre.</a:t>
            </a:r>
          </a:p>
          <a:p>
            <a:pPr marL="0" lvl="1" indent="0">
              <a:buNone/>
            </a:pPr>
            <a:endParaRPr lang="fr-FR" dirty="0">
              <a:solidFill>
                <a:srgbClr val="002060"/>
              </a:solidFill>
            </a:endParaRPr>
          </a:p>
          <a:p>
            <a:pPr marL="0" lvl="1" indent="0">
              <a:buNone/>
            </a:pPr>
            <a:r>
              <a:rPr lang="fr-FR" dirty="0">
                <a:solidFill>
                  <a:srgbClr val="002060"/>
                </a:solidFill>
              </a:rPr>
              <a:t>Texte A : Aujourd’hui, il pleut des cordes sur toute la région. Aël et Yohan s’amusent, trempés jusqu’aux os. Leurs deux chiens les regardent depuis leur niche.</a:t>
            </a:r>
          </a:p>
          <a:p>
            <a:pPr marL="0" lvl="1" indent="0">
              <a:buNone/>
            </a:pPr>
            <a:endParaRPr lang="fr-FR" dirty="0">
              <a:solidFill>
                <a:srgbClr val="002060"/>
              </a:solidFill>
            </a:endParaRPr>
          </a:p>
          <a:p>
            <a:pPr marL="0" lvl="1" indent="0">
              <a:buNone/>
            </a:pPr>
            <a:r>
              <a:rPr lang="fr-FR" dirty="0">
                <a:solidFill>
                  <a:srgbClr val="002060"/>
                </a:solidFill>
              </a:rPr>
              <a:t>Texte B : Aujourd’hui, il pleut des cordes sur toute la région. Aël et Yohan s’amusent. Trempés jusqu’aux os, leurs deux chiens les regardent depuis leur niche.</a:t>
            </a:r>
          </a:p>
          <a:p>
            <a:r>
              <a:rPr lang="fr-FR" dirty="0">
                <a:solidFill>
                  <a:srgbClr val="002060"/>
                </a:solidFill>
              </a:rPr>
              <a:t>Poésie : apprends la première strophe.</a:t>
            </a:r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1004 - 220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49 x 47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1143 - 298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 et décode-la. Quel prénom trouves-tu ?</a:t>
            </a: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  <a:p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Pour se rendre à un mach, un club de supporter loue 12 bus. Chaque bus peut contenir 52 personnes. </a:t>
            </a:r>
          </a:p>
          <a:p>
            <a:pPr marL="0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Combien de supporters peuvent se rendre au match ?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40149CA-E06C-482B-87B4-E7891963B33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08" y="5713771"/>
            <a:ext cx="2426340" cy="61009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2DA7E32-E428-480F-B29B-925E3940F1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70388" y="7744293"/>
            <a:ext cx="2426340" cy="6100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5729E88-FCD2-48C5-B1C6-EE357D33C60C}"/>
              </a:ext>
            </a:extLst>
          </p:cNvPr>
          <p:cNvSpPr/>
          <p:nvPr/>
        </p:nvSpPr>
        <p:spPr>
          <a:xfrm>
            <a:off x="-401549" y="9604845"/>
            <a:ext cx="4080294" cy="13618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33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860DA30-4C01-4828-B9E4-224C5CEE80C5}" vid="{7482661F-7C36-4DD0-8A40-E8196D1064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A4 portrait</Template>
  <TotalTime>1541</TotalTime>
  <Words>1046</Words>
  <Application>Microsoft Office PowerPoint</Application>
  <PresentationFormat>Personnalisé</PresentationFormat>
  <Paragraphs>92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Century Gothic</vt:lpstr>
      <vt:lpstr>Thème Office</vt:lpstr>
      <vt:lpstr>Lundi 27 avril</vt:lpstr>
      <vt:lpstr>Mercredi 29 avril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73</cp:revision>
  <dcterms:created xsi:type="dcterms:W3CDTF">2020-03-23T08:07:24Z</dcterms:created>
  <dcterms:modified xsi:type="dcterms:W3CDTF">2020-04-09T14:25:19Z</dcterms:modified>
</cp:coreProperties>
</file>