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1" r:id="rId4"/>
    <p:sldId id="267" r:id="rId5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2" y="144654"/>
            <a:ext cx="3392408" cy="555802"/>
          </a:xfrm>
        </p:spPr>
        <p:txBody>
          <a:bodyPr anchor="b">
            <a:normAutofit/>
          </a:bodyPr>
          <a:lstStyle>
            <a:lvl1pPr algn="l">
              <a:defRPr sz="24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E6341DF-4B8E-430F-8048-4B64CE666A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700088"/>
            <a:ext cx="7181850" cy="9594850"/>
          </a:xfrm>
        </p:spPr>
        <p:txBody>
          <a:bodyPr numCol="2" spcCol="360000">
            <a:noAutofit/>
          </a:bodyPr>
          <a:lstStyle>
            <a:lvl1pPr marL="0" indent="0">
              <a:spcAft>
                <a:spcPts val="600"/>
              </a:spcAft>
              <a:buNone/>
              <a:defRPr sz="1100" b="1">
                <a:latin typeface="Century Gothic" panose="020B0502020202020204" pitchFamily="34" charset="0"/>
              </a:defRPr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100">
                <a:latin typeface="Century Gothic" panose="020B0502020202020204" pitchFamily="34" charset="0"/>
              </a:defRPr>
            </a:lvl2pPr>
            <a:lvl3pPr marL="265113" indent="-4763">
              <a:buNone/>
              <a:defRPr sz="1100" i="1">
                <a:latin typeface="Century Gothic" panose="020B0502020202020204" pitchFamily="34" charset="0"/>
              </a:defRPr>
            </a:lvl3pPr>
            <a:lvl4pPr marL="2087803" indent="0">
              <a:buNone/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4C1962E-160C-44EE-847E-8DB144CC9B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799536"/>
            <a:ext cx="661480" cy="6982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DC48318-6F23-4E11-91E6-C671388DA67F}"/>
              </a:ext>
            </a:extLst>
          </p:cNvPr>
          <p:cNvSpPr txBox="1"/>
          <p:nvPr userDrawn="1"/>
        </p:nvSpPr>
        <p:spPr>
          <a:xfrm>
            <a:off x="745702" y="10110081"/>
            <a:ext cx="26613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dirty="0"/>
              <a:t>Téléchargé gratuitement sur www.charivarialecole.fr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9BDEBE8-8E94-49EE-93BC-86F095774E8E}"/>
              </a:ext>
            </a:extLst>
          </p:cNvPr>
          <p:cNvSpPr txBox="1"/>
          <p:nvPr userDrawn="1"/>
        </p:nvSpPr>
        <p:spPr>
          <a:xfrm>
            <a:off x="6973485" y="-55249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CM1</a:t>
            </a:r>
          </a:p>
        </p:txBody>
      </p:sp>
    </p:spTree>
    <p:extLst>
      <p:ext uri="{BB962C8B-B14F-4D97-AF65-F5344CB8AC3E}">
        <p14:creationId xmlns:p14="http://schemas.microsoft.com/office/powerpoint/2010/main" val="200564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80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2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2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1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31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499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7"/>
          </a:xfrm>
        </p:spPr>
        <p:txBody>
          <a:bodyPr/>
          <a:lstStyle>
            <a:lvl1pPr marL="0" indent="0">
              <a:buNone/>
              <a:defRPr sz="3654">
                <a:solidFill>
                  <a:schemeClr val="tx1"/>
                </a:solidFill>
              </a:defRPr>
            </a:lvl1pPr>
            <a:lvl2pPr marL="695935" indent="0">
              <a:buNone/>
              <a:defRPr sz="3045">
                <a:solidFill>
                  <a:schemeClr val="tx1">
                    <a:tint val="75000"/>
                  </a:schemeClr>
                </a:solidFill>
              </a:defRPr>
            </a:lvl2pPr>
            <a:lvl3pPr marL="1391868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03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37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672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05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54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474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34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779008"/>
            <a:ext cx="3212862" cy="662370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63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3"/>
            <a:ext cx="6520220" cy="20178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559104"/>
            <a:ext cx="3198096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813280"/>
            <a:ext cx="3198096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3654" b="1"/>
            </a:lvl1pPr>
            <a:lvl2pPr marL="695935" indent="0">
              <a:buNone/>
              <a:defRPr sz="3045" b="1"/>
            </a:lvl2pPr>
            <a:lvl3pPr marL="1391868" indent="0">
              <a:buNone/>
              <a:defRPr sz="2740" b="1"/>
            </a:lvl3pPr>
            <a:lvl4pPr marL="2087803" indent="0">
              <a:buNone/>
              <a:defRPr sz="2436" b="1"/>
            </a:lvl4pPr>
            <a:lvl5pPr marL="2783737" indent="0">
              <a:buNone/>
              <a:defRPr sz="2436" b="1"/>
            </a:lvl5pPr>
            <a:lvl6pPr marL="3479672" indent="0">
              <a:buNone/>
              <a:defRPr sz="2436" b="1"/>
            </a:lvl6pPr>
            <a:lvl7pPr marL="4175605" indent="0">
              <a:buNone/>
              <a:defRPr sz="2436" b="1"/>
            </a:lvl7pPr>
            <a:lvl8pPr marL="4871540" indent="0">
              <a:buNone/>
              <a:defRPr sz="2436" b="1"/>
            </a:lvl8pPr>
            <a:lvl9pPr marL="5567474" indent="0">
              <a:buNone/>
              <a:defRPr sz="243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0"/>
            <a:ext cx="3213847" cy="56087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8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9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8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4"/>
            <a:ext cx="3827085" cy="7418740"/>
          </a:xfrm>
        </p:spPr>
        <p:txBody>
          <a:bodyPr/>
          <a:lstStyle>
            <a:lvl1pPr>
              <a:defRPr sz="4870"/>
            </a:lvl1pPr>
            <a:lvl2pPr>
              <a:defRPr sz="4261"/>
            </a:lvl2pPr>
            <a:lvl3pPr>
              <a:defRPr sz="3654"/>
            </a:lvl3pPr>
            <a:lvl4pPr>
              <a:defRPr sz="3045"/>
            </a:lvl4pPr>
            <a:lvl5pPr>
              <a:defRPr sz="3045"/>
            </a:lvl5pPr>
            <a:lvl6pPr>
              <a:defRPr sz="3045"/>
            </a:lvl6pPr>
            <a:lvl7pPr>
              <a:defRPr sz="3045"/>
            </a:lvl7pPr>
            <a:lvl8pPr>
              <a:defRPr sz="3045"/>
            </a:lvl8pPr>
            <a:lvl9pPr>
              <a:defRPr sz="304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695959"/>
            <a:ext cx="2438192" cy="2435860"/>
          </a:xfrm>
        </p:spPr>
        <p:txBody>
          <a:bodyPr anchor="b"/>
          <a:lstStyle>
            <a:lvl1pPr>
              <a:defRPr sz="487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4"/>
            <a:ext cx="3827085" cy="7418740"/>
          </a:xfrm>
        </p:spPr>
        <p:txBody>
          <a:bodyPr anchor="t"/>
          <a:lstStyle>
            <a:lvl1pPr marL="0" indent="0">
              <a:buNone/>
              <a:defRPr sz="4870"/>
            </a:lvl1pPr>
            <a:lvl2pPr marL="695935" indent="0">
              <a:buNone/>
              <a:defRPr sz="4261"/>
            </a:lvl2pPr>
            <a:lvl3pPr marL="1391868" indent="0">
              <a:buNone/>
              <a:defRPr sz="3654"/>
            </a:lvl3pPr>
            <a:lvl4pPr marL="2087803" indent="0">
              <a:buNone/>
              <a:defRPr sz="3045"/>
            </a:lvl4pPr>
            <a:lvl5pPr marL="2783737" indent="0">
              <a:buNone/>
              <a:defRPr sz="3045"/>
            </a:lvl5pPr>
            <a:lvl6pPr marL="3479672" indent="0">
              <a:buNone/>
              <a:defRPr sz="3045"/>
            </a:lvl6pPr>
            <a:lvl7pPr marL="4175605" indent="0">
              <a:buNone/>
              <a:defRPr sz="3045"/>
            </a:lvl7pPr>
            <a:lvl8pPr marL="4871540" indent="0">
              <a:buNone/>
              <a:defRPr sz="3045"/>
            </a:lvl8pPr>
            <a:lvl9pPr marL="5567474" indent="0">
              <a:buNone/>
              <a:defRPr sz="304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131819"/>
            <a:ext cx="2438192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35" indent="0">
              <a:buNone/>
              <a:defRPr sz="2131"/>
            </a:lvl2pPr>
            <a:lvl3pPr marL="1391868" indent="0">
              <a:buNone/>
              <a:defRPr sz="1827"/>
            </a:lvl3pPr>
            <a:lvl4pPr marL="2087803" indent="0">
              <a:buNone/>
              <a:defRPr sz="1522"/>
            </a:lvl4pPr>
            <a:lvl5pPr marL="2783737" indent="0">
              <a:buNone/>
              <a:defRPr sz="1522"/>
            </a:lvl5pPr>
            <a:lvl6pPr marL="3479672" indent="0">
              <a:buNone/>
              <a:defRPr sz="1522"/>
            </a:lvl6pPr>
            <a:lvl7pPr marL="4175605" indent="0">
              <a:buNone/>
              <a:defRPr sz="1522"/>
            </a:lvl7pPr>
            <a:lvl8pPr marL="4871540" indent="0">
              <a:buNone/>
              <a:defRPr sz="1522"/>
            </a:lvl8pPr>
            <a:lvl9pPr marL="5567474" indent="0">
              <a:buNone/>
              <a:defRPr sz="15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3"/>
            <a:ext cx="6520220" cy="2017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8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B57A2-D595-4946-B043-277F37558AF6}" type="datetimeFigureOut">
              <a:rPr lang="fr-FR" smtClean="0"/>
              <a:t>03/04/2020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2" y="9675780"/>
            <a:ext cx="2551391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9675780"/>
            <a:ext cx="1700927" cy="555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B2BE8-822F-4943-909B-041BDBCFB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3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91868" rtl="0" eaLnBrk="1" latinLnBrk="0" hangingPunct="1">
        <a:lnSpc>
          <a:spcPct val="90000"/>
        </a:lnSpc>
        <a:spcBef>
          <a:spcPct val="0"/>
        </a:spcBef>
        <a:buNone/>
        <a:defRPr sz="66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67" indent="-347967" algn="l" defTabSz="1391868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1" kern="1200">
          <a:solidFill>
            <a:schemeClr val="tx1"/>
          </a:solidFill>
          <a:latin typeface="+mn-lt"/>
          <a:ea typeface="+mn-ea"/>
          <a:cs typeface="+mn-cs"/>
        </a:defRPr>
      </a:lvl1pPr>
      <a:lvl2pPr marL="104390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4" kern="1200">
          <a:solidFill>
            <a:schemeClr val="tx1"/>
          </a:solidFill>
          <a:latin typeface="+mn-lt"/>
          <a:ea typeface="+mn-ea"/>
          <a:cs typeface="+mn-cs"/>
        </a:defRPr>
      </a:lvl2pPr>
      <a:lvl3pPr marL="1739836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3pPr>
      <a:lvl4pPr marL="2435770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04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639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573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508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441" indent="-347967" algn="l" defTabSz="1391868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3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868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03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37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672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05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540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474" algn="l" defTabSz="1391868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Lundi 6 avril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297B2B-B352-4359-A9D0-4A27EF5A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À la descente, j’ai crevé un pont de neige et je suis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tomber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dans la crevasse. Pendu au bout de la corde, j’ai fait connaissance avec la vie intérieur du glacier, tandis que passait un courant d’air gelé. Tout de suite, il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à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fait très froid : j’avais de la neige dans le cou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est elle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fondais le long de mon dos.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Elles réparent leurs vélos.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Poésie : revoir</a:t>
            </a:r>
          </a:p>
          <a:p>
            <a:pPr>
              <a:spcBef>
                <a:spcPct val="0"/>
              </a:spcBef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Rédaction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Le balai magique d’occasion.</a:t>
            </a:r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30 824 – 9 438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404 x 36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81 354 – 25 501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résultats. Quel nombre trouves-tu ?</a:t>
            </a:r>
          </a:p>
          <a:p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Margaux a acheté 12 petits romans à 6€ l’unité. Combien a-t-elle payé ? </a:t>
            </a:r>
          </a:p>
          <a:p>
            <a:pPr marL="0" lvl="1" indent="0">
              <a:buNone/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Écris en chiffres :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cinquante-mille-trois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vingt-mille-vingt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trente-et-un-mille-cinq-cents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Écris des nombres sous la forme d'une fraction. Dessine-les puis range-les par ordre croissant.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cinq quarts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cinq sixièmes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trois demi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un tiers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rgbClr val="00B050"/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Au sortir de l’hibernation, l’ours passe beaucoup de temps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parcourir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sont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territoire à la recherche de nourriture. Il débusque les insecte dans les troncs pourris, les glands conservés sous la neige et mange fougères est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bourgons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Samy et toi essayez les déguisements dans la boutique.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Complète avec à ou bien </a:t>
            </a:r>
            <a:r>
              <a:rPr lang="fr-FR" altLang="fr-FR" dirty="0" err="1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: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Mon chat … peur de la sonnette.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Elle est partie … Paris.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À la plage, il y … beaucoup de touristes.</a:t>
            </a:r>
          </a:p>
          <a:p>
            <a:pPr indent="-266700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Transforme les phrases en changeant le sujet, comme demandé.</a:t>
            </a: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Jenny et Jane déjeuneront tôt.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Nous…</a:t>
            </a: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Elles prépareront leur sac.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Il…</a:t>
            </a: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Vous irez les réveiller.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Tu…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/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6 821 – 2 234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365  x  47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92 029 – 30 548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</a:t>
            </a:r>
          </a:p>
          <a:p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Aël collectionne les timbres. Il en a 542 depuis que Sullivan lui en a donné 36. Combien Aël avait-il d’images avant ? </a:t>
            </a:r>
          </a:p>
          <a:p>
            <a:pPr indent="-266700"/>
            <a:r>
              <a:rPr lang="fr-FR" dirty="0">
                <a:solidFill>
                  <a:srgbClr val="00B050"/>
                </a:solidFill>
              </a:rPr>
              <a:t>Écris ces fractions en lettres. Dessine-les. Range-les par ordre croissant.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Mardi 7avril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18B63D4-14A6-43C8-9C34-276158711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887" y="6143216"/>
            <a:ext cx="2305050" cy="400050"/>
          </a:xfrm>
          <a:prstGeom prst="rect">
            <a:avLst/>
          </a:prstGeom>
        </p:spPr>
      </p:pic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2622EC53-F532-4769-97AB-9BA9D8BC5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58930"/>
              </p:ext>
            </p:extLst>
          </p:nvPr>
        </p:nvGraphicFramePr>
        <p:xfrm>
          <a:off x="3970422" y="8020290"/>
          <a:ext cx="1828799" cy="587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257">
                  <a:extLst>
                    <a:ext uri="{9D8B030D-6E8A-4147-A177-3AD203B41FA5}">
                      <a16:colId xmlns:a16="http://schemas.microsoft.com/office/drawing/2014/main" val="307835238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397496809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4230443071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354551846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404417388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4250880899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593075193"/>
                    </a:ext>
                  </a:extLst>
                </a:gridCol>
              </a:tblGrid>
              <a:tr h="29353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6465128"/>
                  </a:ext>
                </a:extLst>
              </a:tr>
              <a:tr h="29353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2673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9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Mercredi 8 avril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297B2B-B352-4359-A9D0-4A27EF5A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En été, l’ours gratte le sol à la recherche de racines et cueille dans les forêts des cerise, des groseilles et autres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mûres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. Ses en automne que les fruits sec compose l’essentiel de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sont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menu.</a:t>
            </a:r>
          </a:p>
          <a:p>
            <a:pPr marL="0" lvl="1" indent="0">
              <a:buNone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Recopie les mots soulignés et indique leur nature :</a:t>
            </a:r>
          </a:p>
          <a:p>
            <a:pPr>
              <a:spcBef>
                <a:spcPct val="0"/>
              </a:spcBef>
            </a:pPr>
            <a:r>
              <a:rPr lang="fr-FR" altLang="fr-FR" b="0" u="sng" dirty="0">
                <a:solidFill>
                  <a:schemeClr val="accent1">
                    <a:lumMod val="50000"/>
                  </a:schemeClr>
                </a:solidFill>
              </a:rPr>
              <a:t>Prince</a:t>
            </a:r>
            <a: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  <a:t> était un </a:t>
            </a:r>
            <a:r>
              <a:rPr lang="fr-FR" altLang="fr-FR" b="0" u="sng" dirty="0">
                <a:solidFill>
                  <a:schemeClr val="accent1">
                    <a:lumMod val="50000"/>
                  </a:schemeClr>
                </a:solidFill>
              </a:rPr>
              <a:t>magnifique</a:t>
            </a:r>
            <a: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  <a:t> poulain alezan. </a:t>
            </a:r>
            <a:r>
              <a:rPr lang="fr-FR" altLang="fr-FR" b="0" u="sng" dirty="0">
                <a:solidFill>
                  <a:schemeClr val="accent1">
                    <a:lumMod val="50000"/>
                  </a:schemeClr>
                </a:solidFill>
              </a:rPr>
              <a:t>Il</a:t>
            </a:r>
            <a: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  <a:t> se tenait fièrement dans </a:t>
            </a:r>
            <a:r>
              <a:rPr lang="fr-FR" altLang="fr-FR" b="0" u="sng" dirty="0">
                <a:solidFill>
                  <a:schemeClr val="accent1">
                    <a:lumMod val="50000"/>
                  </a:schemeClr>
                </a:solidFill>
              </a:rPr>
              <a:t>la</a:t>
            </a:r>
            <a: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altLang="fr-FR" b="0" u="sng" dirty="0">
                <a:solidFill>
                  <a:schemeClr val="accent1">
                    <a:lumMod val="50000"/>
                  </a:schemeClr>
                </a:solidFill>
              </a:rPr>
              <a:t>cour</a:t>
            </a:r>
            <a: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  <a:t>, nous observant de </a:t>
            </a:r>
            <a:r>
              <a:rPr lang="fr-FR" altLang="fr-FR" b="0" u="sng" dirty="0">
                <a:solidFill>
                  <a:schemeClr val="accent1">
                    <a:lumMod val="50000"/>
                  </a:schemeClr>
                </a:solidFill>
              </a:rPr>
              <a:t>ses</a:t>
            </a:r>
            <a: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  <a:t> grands yeux tranquilles.</a:t>
            </a:r>
          </a:p>
          <a:p>
            <a:pPr>
              <a:spcBef>
                <a:spcPct val="0"/>
              </a:spcBef>
            </a:pPr>
            <a:br>
              <a:rPr lang="fr-FR" altLang="fr-FR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Range ces mots par ordre alphabétique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jonquille  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fleur 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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 arbre </a:t>
            </a: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 jardin  fougères  gazon  feuilles</a:t>
            </a: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22 215 – 4 440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776 x 63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10 086 – 2 866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</a:t>
            </a:r>
          </a:p>
          <a:p>
            <a:endParaRPr lang="fr-FR" dirty="0">
              <a:solidFill>
                <a:srgbClr val="00B050"/>
              </a:solidFill>
            </a:endParaRPr>
          </a:p>
          <a:p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L’émission préférée de Mathis commence à 11h45 et se termine à midi et demi. Combien de temps dure-t-elle ?</a:t>
            </a:r>
          </a:p>
          <a:p>
            <a:pPr marL="0" lvl="1" indent="0">
              <a:buNone/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Écris en lettres :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20 008 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10 090</a:t>
            </a:r>
          </a:p>
          <a:p>
            <a:pPr lvl="1"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31 050 </a:t>
            </a:r>
          </a:p>
          <a:p>
            <a:pPr lvl="1">
              <a:spcBef>
                <a:spcPct val="0"/>
              </a:spcBef>
            </a:pPr>
            <a:endParaRPr lang="fr-FR" altLang="fr-FR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rgbClr val="00B050"/>
                </a:solidFill>
              </a:rPr>
              <a:t>Dessine ces fractions. Compare les </a:t>
            </a:r>
            <a:br>
              <a:rPr lang="fr-FR" altLang="fr-FR" dirty="0">
                <a:solidFill>
                  <a:srgbClr val="00B050"/>
                </a:solidFill>
              </a:rPr>
            </a:br>
            <a:r>
              <a:rPr lang="fr-FR" altLang="fr-FR" dirty="0">
                <a:solidFill>
                  <a:srgbClr val="00B050"/>
                </a:solidFill>
              </a:rPr>
              <a:t>à 1 (&lt;1, &gt;1, =1).</a:t>
            </a:r>
          </a:p>
          <a:p>
            <a:pPr>
              <a:spcBef>
                <a:spcPct val="0"/>
              </a:spcBef>
            </a:pPr>
            <a:endParaRPr lang="fr-FR" altLang="fr-FR" dirty="0"/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Au XIIème siècle, les pêcheur des iles Hawaï inventèrent le surf sur des tronc d’arbres. Sur leur morceau de bois, ils affrontait des vagues énormes, monstrueuse. Il connaissaient déjà le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plaisir de la glisse.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En raison de son retard, il s’arrête à la boulangerie.</a:t>
            </a:r>
          </a:p>
          <a:p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Réécris ces phrases en  utilisant le plus possible le pluriel.</a:t>
            </a: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Mon prince charmant n’existe que dans le conte.</a:t>
            </a: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Ce cheval noir galope dans son pré. 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Lis le secret de grand-père, de la p 98 à 117.</a:t>
            </a: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Réponds aux questions en faisant une phrase.</a:t>
            </a:r>
          </a:p>
          <a:p>
            <a:pPr marL="488950" lvl="2" indent="-228600">
              <a:buAutoNum type="arabicParenR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Qui a gagné le concours ? </a:t>
            </a:r>
          </a:p>
          <a:p>
            <a:pPr marL="488950" lvl="2" indent="-228600">
              <a:buAutoNum type="arabicParenR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Que décide de faire le narrateur à la fin de l'histoire ?</a:t>
            </a:r>
            <a:br>
              <a:rPr lang="fr-FR" dirty="0">
                <a:solidFill>
                  <a:schemeClr val="accent1">
                    <a:lumMod val="50000"/>
                  </a:schemeClr>
                </a:solidFill>
              </a:rPr>
            </a:b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Vrai ou faux.</a:t>
            </a:r>
          </a:p>
          <a:p>
            <a:pPr lvl="2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1) Le tracteur de Harry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Medlicott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tombe en panne pendant le concours.</a:t>
            </a:r>
          </a:p>
          <a:p>
            <a:pPr lvl="2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2) Joey n'a plus jamais labouré après le concours.</a:t>
            </a:r>
          </a:p>
          <a:p>
            <a:pPr lvl="2"/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3) Le narrateur ne va pas en Australie</a:t>
            </a:r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3 583 - 679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196 x 61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60 590 – 2 177</a:t>
            </a:r>
          </a:p>
          <a:p>
            <a:pPr lvl="2"/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</a:t>
            </a:r>
            <a:br>
              <a:rPr lang="fr-FR" dirty="0">
                <a:solidFill>
                  <a:srgbClr val="00B050"/>
                </a:solidFill>
              </a:rPr>
            </a:br>
            <a:br>
              <a:rPr lang="fr-FR" dirty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  <a:p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Recopie l’énoncé et résous le problème.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La maman de Marius s’étonne : dans ce paquet il y avait 24 biscuits mais quelqu’un a mangé un quart des biscuits !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Combien de biscuits ont été mangés ?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Combien reste-t-il de biscuits dans le 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paquet maintenant ?</a:t>
            </a:r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9B1722C-5276-4C98-B793-72BD4DAB3FBC}"/>
              </a:ext>
            </a:extLst>
          </p:cNvPr>
          <p:cNvSpPr txBox="1">
            <a:spLocks/>
          </p:cNvSpPr>
          <p:nvPr/>
        </p:nvSpPr>
        <p:spPr>
          <a:xfrm>
            <a:off x="3840578" y="135129"/>
            <a:ext cx="3392408" cy="555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13918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Aharoni" panose="02010803020104030203" pitchFamily="2" charset="-79"/>
                <a:ea typeface="+mj-ea"/>
                <a:cs typeface="Aharoni" panose="02010803020104030203" pitchFamily="2" charset="-79"/>
              </a:defRPr>
            </a:lvl1pPr>
          </a:lstStyle>
          <a:p>
            <a:r>
              <a:rPr lang="fr-FR" dirty="0"/>
              <a:t>Jeudi 9 avril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18B63D4-14A6-43C8-9C34-276158711C7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0808" y="4882346"/>
            <a:ext cx="2305050" cy="400050"/>
          </a:xfrm>
          <a:prstGeom prst="rect">
            <a:avLst/>
          </a:prstGeom>
        </p:spPr>
      </p:pic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1460AEA1-A375-4C93-A57C-B73260E1D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576500"/>
              </p:ext>
            </p:extLst>
          </p:nvPr>
        </p:nvGraphicFramePr>
        <p:xfrm>
          <a:off x="220755" y="7567846"/>
          <a:ext cx="1927542" cy="587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257">
                  <a:extLst>
                    <a:ext uri="{9D8B030D-6E8A-4147-A177-3AD203B41FA5}">
                      <a16:colId xmlns:a16="http://schemas.microsoft.com/office/drawing/2014/main" val="307835238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397496809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4230443071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354551846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404417388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425088089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593075193"/>
                    </a:ext>
                  </a:extLst>
                </a:gridCol>
              </a:tblGrid>
              <a:tr h="29353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6465128"/>
                  </a:ext>
                </a:extLst>
              </a:tr>
              <a:tr h="29353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2673325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55A30CC7-01CC-4829-9302-39AA1BF9B58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20438" y="7941640"/>
            <a:ext cx="23050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53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C60C8-0A72-4E64-9EE5-ABC6F169AC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Vendredi 10 avril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297B2B-B352-4359-A9D0-4A27EF5A6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Gudule a fait 5 erreurs dans sa dictée ! Recopie-la en corrigeant les erreurs.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Ses en 1920 que ce nouveau sport débarque en Californie est se propage très rapidement pour devenir une véritable passion. Ses adepte se jouent des vagues de l’océan, décolle</a:t>
            </a:r>
          </a:p>
          <a:p>
            <a:pPr marL="0" lvl="1" indent="0">
              <a:buNone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à leur sommet et tentent les figures aérienne les plus folles.</a:t>
            </a:r>
          </a:p>
          <a:p>
            <a:pPr marL="0" lvl="1" indent="0"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Fais des crochets pour repérer le sujet, le prédicat et les compléments circonstanciels. Souligne le verbe conjugué et écris son infinitif.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Le facteur distribue le courrier tous les matins vers 10 heures.</a:t>
            </a:r>
          </a:p>
          <a:p>
            <a:pPr marL="0" lvl="1" indent="0">
              <a:spcBef>
                <a:spcPct val="0"/>
              </a:spcBef>
              <a:buNone/>
            </a:pPr>
            <a:endParaRPr lang="fr-FR" altLang="fr-FR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Poésie </a:t>
            </a:r>
            <a:r>
              <a:rPr lang="fr-FR" altLang="fr-FR">
                <a:solidFill>
                  <a:schemeClr val="accent1">
                    <a:lumMod val="50000"/>
                  </a:schemeClr>
                </a:solidFill>
              </a:rPr>
              <a:t>: revoir</a:t>
            </a:r>
          </a:p>
          <a:p>
            <a:pPr>
              <a:spcBef>
                <a:spcPct val="0"/>
              </a:spcBef>
            </a:pPr>
            <a:endParaRPr lang="fr-FR" altLang="fr-FR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Rédaction</a:t>
            </a:r>
          </a:p>
          <a:p>
            <a:pPr marL="0" lvl="1" indent="0">
              <a:spcBef>
                <a:spcPct val="0"/>
              </a:spcBef>
              <a:buNone/>
            </a:pPr>
            <a:r>
              <a:rPr lang="fr-FR" altLang="fr-FR" dirty="0">
                <a:solidFill>
                  <a:schemeClr val="accent1">
                    <a:lumMod val="50000"/>
                  </a:schemeClr>
                </a:solidFill>
              </a:rPr>
              <a:t>Portrait d’un monstre.</a:t>
            </a:r>
          </a:p>
          <a:p>
            <a:r>
              <a:rPr lang="fr-FR" dirty="0">
                <a:solidFill>
                  <a:srgbClr val="00B050"/>
                </a:solidFill>
              </a:rPr>
              <a:t>Pose et calcule les opérations :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4 812 – 1 596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720  x  82  </a:t>
            </a:r>
            <a:r>
              <a:rPr lang="fr-FR" sz="800" dirty="0">
                <a:solidFill>
                  <a:srgbClr val="00B050"/>
                </a:solidFill>
              </a:rPr>
              <a:t>(rappelle-toi : une ligne de zéros, c’est inutile)</a:t>
            </a:r>
            <a:endParaRPr lang="fr-FR" dirty="0">
              <a:solidFill>
                <a:srgbClr val="00B050"/>
              </a:solidFill>
            </a:endParaRPr>
          </a:p>
          <a:p>
            <a:pPr lvl="1"/>
            <a:r>
              <a:rPr lang="fr-FR" dirty="0">
                <a:solidFill>
                  <a:srgbClr val="00B050"/>
                </a:solidFill>
              </a:rPr>
              <a:t>25 660 – 4 793</a:t>
            </a:r>
          </a:p>
          <a:p>
            <a:pPr marL="0" lvl="2" indent="-1587"/>
            <a:r>
              <a:rPr lang="fr-FR" dirty="0">
                <a:solidFill>
                  <a:srgbClr val="00B050"/>
                </a:solidFill>
              </a:rPr>
              <a:t>Fais la somme des trois résultats et décode-la. Quel mot trouves-tu ?</a:t>
            </a:r>
          </a:p>
          <a:p>
            <a:r>
              <a:rPr lang="fr-FR" dirty="0">
                <a:solidFill>
                  <a:srgbClr val="00B050"/>
                </a:solidFill>
              </a:rPr>
              <a:t>Recopie l’énoncé et résous le problème (tu peux faire un schéma)</a:t>
            </a:r>
          </a:p>
          <a:p>
            <a:pPr marL="0" lvl="1" indent="0">
              <a:buNone/>
            </a:pPr>
            <a:r>
              <a:rPr lang="fr-FR" dirty="0">
                <a:solidFill>
                  <a:srgbClr val="00B050"/>
                </a:solidFill>
              </a:rPr>
              <a:t>Le papa de Lilou a fait une bonne tarte. Au déjeuner, ils ont mangé la moitié de la tarte.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Au gouter, Lilou et Olivia ont mangé la moitié de ce qu’il restait.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Quelle fraction de tarte reste-t-il pour le diner ?</a:t>
            </a:r>
          </a:p>
          <a:p>
            <a:pPr indent="-266700"/>
            <a:r>
              <a:rPr lang="fr-FR" dirty="0">
                <a:solidFill>
                  <a:srgbClr val="00B050"/>
                </a:solidFill>
              </a:rPr>
              <a:t>Écris sous la forme d'une fraction. Dessine-les. Écris-les sous la forme d'un entier plus une fraction.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quatre tiers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cinq demis</a:t>
            </a:r>
          </a:p>
          <a:p>
            <a:pPr lvl="1"/>
            <a:r>
              <a:rPr lang="fr-FR" dirty="0">
                <a:solidFill>
                  <a:srgbClr val="00B050"/>
                </a:solidFill>
              </a:rPr>
              <a:t>douze dixièmes</a:t>
            </a:r>
          </a:p>
          <a:p>
            <a:pPr indent="-266700"/>
            <a:endParaRPr lang="fr-FR" dirty="0">
              <a:solidFill>
                <a:srgbClr val="00B050"/>
              </a:solidFill>
            </a:endParaRPr>
          </a:p>
          <a:p>
            <a:pPr marL="0" lvl="1" indent="0">
              <a:buNone/>
            </a:pPr>
            <a:endParaRPr lang="fr-FR" dirty="0">
              <a:solidFill>
                <a:srgbClr val="00B050"/>
              </a:solidFill>
            </a:endParaRPr>
          </a:p>
          <a:p>
            <a:pPr marL="0" lvl="1" indent="0">
              <a:buNone/>
            </a:pPr>
            <a:endParaRPr lang="fr-FR" dirty="0">
              <a:solidFill>
                <a:srgbClr val="00B050"/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357D6D0-7A5F-4348-B391-3BA732887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86" y="7255125"/>
            <a:ext cx="2305050" cy="4000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FC9DC05-1E48-4FF8-93E6-754AF33D3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3233505" y="5221306"/>
            <a:ext cx="4752560" cy="352195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A686D47-5B23-40B9-992F-3C2317B4BB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795686" y="769491"/>
            <a:ext cx="3628198" cy="332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2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7552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860DA30-4C01-4828-B9E4-224C5CEE80C5}" vid="{7482661F-7C36-4DD0-8A40-E8196D1064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A4 portrait</Template>
  <TotalTime>1159</TotalTime>
  <Words>1176</Words>
  <Application>Microsoft Office PowerPoint</Application>
  <PresentationFormat>Personnalisé</PresentationFormat>
  <Paragraphs>159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Century Gothic</vt:lpstr>
      <vt:lpstr>Thème Office</vt:lpstr>
      <vt:lpstr>Lundi 6 avril</vt:lpstr>
      <vt:lpstr>Mercredi 8 avril</vt:lpstr>
      <vt:lpstr>Vendredi 10 avril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</dc:creator>
  <cp:lastModifiedBy>Delphine</cp:lastModifiedBy>
  <cp:revision>57</cp:revision>
  <dcterms:created xsi:type="dcterms:W3CDTF">2020-03-23T08:07:24Z</dcterms:created>
  <dcterms:modified xsi:type="dcterms:W3CDTF">2020-04-03T06:43:57Z</dcterms:modified>
</cp:coreProperties>
</file>