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</p:sldIdLst>
  <p:sldSz cx="7559675" cy="10439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21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2" y="144654"/>
            <a:ext cx="3392408" cy="555802"/>
          </a:xfrm>
        </p:spPr>
        <p:txBody>
          <a:bodyPr anchor="b">
            <a:normAutofit/>
          </a:bodyPr>
          <a:lstStyle>
            <a:lvl1pPr algn="l">
              <a:defRPr sz="2400" b="1"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8E6341DF-4B8E-430F-8048-4B64CE666A3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913" y="700088"/>
            <a:ext cx="7181850" cy="9594850"/>
          </a:xfrm>
        </p:spPr>
        <p:txBody>
          <a:bodyPr numCol="2" spcCol="360000">
            <a:noAutofit/>
          </a:bodyPr>
          <a:lstStyle>
            <a:lvl1pPr marL="0" indent="0">
              <a:spcAft>
                <a:spcPts val="600"/>
              </a:spcAft>
              <a:buNone/>
              <a:defRPr sz="1100" b="1">
                <a:latin typeface="Century Gothic" panose="020B0502020202020204" pitchFamily="34" charset="0"/>
              </a:defRPr>
            </a:lvl1pPr>
            <a:lvl2pPr marL="266700" indent="-266700">
              <a:spcBef>
                <a:spcPts val="0"/>
              </a:spcBef>
              <a:buFont typeface="+mj-lt"/>
              <a:buAutoNum type="arabicPeriod"/>
              <a:defRPr sz="1100">
                <a:latin typeface="Century Gothic" panose="020B0502020202020204" pitchFamily="34" charset="0"/>
              </a:defRPr>
            </a:lvl2pPr>
            <a:lvl3pPr marL="265113" indent="-4763">
              <a:buNone/>
              <a:defRPr sz="1100" i="1">
                <a:latin typeface="Century Gothic" panose="020B0502020202020204" pitchFamily="34" charset="0"/>
              </a:defRPr>
            </a:lvl3pPr>
            <a:lvl4pPr marL="2087803" indent="0">
              <a:buNone/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5ED9661-4320-469D-AFE2-9CEC96CAAB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799536"/>
            <a:ext cx="661480" cy="698229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D6DAB6DC-3315-4BF4-AF6E-A3202F91F002}"/>
              </a:ext>
            </a:extLst>
          </p:cNvPr>
          <p:cNvSpPr txBox="1"/>
          <p:nvPr userDrawn="1"/>
        </p:nvSpPr>
        <p:spPr>
          <a:xfrm>
            <a:off x="745702" y="10110081"/>
            <a:ext cx="26613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i="1" dirty="0"/>
              <a:t>Téléchargé gratuitement sur www.charivarialecole.fr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47BDBC3-EBF1-4627-A101-36B273ADC89F}"/>
              </a:ext>
            </a:extLst>
          </p:cNvPr>
          <p:cNvSpPr txBox="1"/>
          <p:nvPr userDrawn="1"/>
        </p:nvSpPr>
        <p:spPr>
          <a:xfrm>
            <a:off x="6973485" y="-55249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CM2</a:t>
            </a:r>
          </a:p>
        </p:txBody>
      </p:sp>
    </p:spTree>
    <p:extLst>
      <p:ext uri="{BB962C8B-B14F-4D97-AF65-F5344CB8AC3E}">
        <p14:creationId xmlns:p14="http://schemas.microsoft.com/office/powerpoint/2010/main" val="2005641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09/04/2020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7800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55802"/>
            <a:ext cx="1630055" cy="8846909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55802"/>
            <a:ext cx="4795669" cy="884690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09/04/2020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1152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09/04/2020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4311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02603"/>
            <a:ext cx="6520220" cy="4342499"/>
          </a:xfrm>
        </p:spPr>
        <p:txBody>
          <a:bodyPr anchor="b"/>
          <a:lstStyle>
            <a:lvl1pPr>
              <a:defRPr sz="9133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986185"/>
            <a:ext cx="6520220" cy="2283617"/>
          </a:xfrm>
        </p:spPr>
        <p:txBody>
          <a:bodyPr/>
          <a:lstStyle>
            <a:lvl1pPr marL="0" indent="0">
              <a:buNone/>
              <a:defRPr sz="3654">
                <a:solidFill>
                  <a:schemeClr val="tx1"/>
                </a:solidFill>
              </a:defRPr>
            </a:lvl1pPr>
            <a:lvl2pPr marL="695935" indent="0">
              <a:buNone/>
              <a:defRPr sz="3045">
                <a:solidFill>
                  <a:schemeClr val="tx1">
                    <a:tint val="75000"/>
                  </a:schemeClr>
                </a:solidFill>
              </a:defRPr>
            </a:lvl2pPr>
            <a:lvl3pPr marL="1391868" indent="0">
              <a:buNone/>
              <a:defRPr sz="2740">
                <a:solidFill>
                  <a:schemeClr val="tx1">
                    <a:tint val="75000"/>
                  </a:schemeClr>
                </a:solidFill>
              </a:defRPr>
            </a:lvl3pPr>
            <a:lvl4pPr marL="2087803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4pPr>
            <a:lvl5pPr marL="2783737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5pPr>
            <a:lvl6pPr marL="3479672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6pPr>
            <a:lvl7pPr marL="4175605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7pPr>
            <a:lvl8pPr marL="4871540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8pPr>
            <a:lvl9pPr marL="5567474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09/04/2020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4340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779008"/>
            <a:ext cx="3212862" cy="662370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6" y="2779008"/>
            <a:ext cx="3212862" cy="662370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09/04/2020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0635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55803"/>
            <a:ext cx="6520220" cy="20178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4" y="2559104"/>
            <a:ext cx="3198096" cy="1254177"/>
          </a:xfrm>
        </p:spPr>
        <p:txBody>
          <a:bodyPr anchor="b"/>
          <a:lstStyle>
            <a:lvl1pPr marL="0" indent="0">
              <a:buNone/>
              <a:defRPr sz="3654" b="1"/>
            </a:lvl1pPr>
            <a:lvl2pPr marL="695935" indent="0">
              <a:buNone/>
              <a:defRPr sz="3045" b="1"/>
            </a:lvl2pPr>
            <a:lvl3pPr marL="1391868" indent="0">
              <a:buNone/>
              <a:defRPr sz="2740" b="1"/>
            </a:lvl3pPr>
            <a:lvl4pPr marL="2087803" indent="0">
              <a:buNone/>
              <a:defRPr sz="2436" b="1"/>
            </a:lvl4pPr>
            <a:lvl5pPr marL="2783737" indent="0">
              <a:buNone/>
              <a:defRPr sz="2436" b="1"/>
            </a:lvl5pPr>
            <a:lvl6pPr marL="3479672" indent="0">
              <a:buNone/>
              <a:defRPr sz="2436" b="1"/>
            </a:lvl6pPr>
            <a:lvl7pPr marL="4175605" indent="0">
              <a:buNone/>
              <a:defRPr sz="2436" b="1"/>
            </a:lvl7pPr>
            <a:lvl8pPr marL="4871540" indent="0">
              <a:buNone/>
              <a:defRPr sz="2436" b="1"/>
            </a:lvl8pPr>
            <a:lvl9pPr marL="5567474" indent="0">
              <a:buNone/>
              <a:defRPr sz="2436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4" y="3813280"/>
            <a:ext cx="3198096" cy="560876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559104"/>
            <a:ext cx="3213847" cy="1254177"/>
          </a:xfrm>
        </p:spPr>
        <p:txBody>
          <a:bodyPr anchor="b"/>
          <a:lstStyle>
            <a:lvl1pPr marL="0" indent="0">
              <a:buNone/>
              <a:defRPr sz="3654" b="1"/>
            </a:lvl1pPr>
            <a:lvl2pPr marL="695935" indent="0">
              <a:buNone/>
              <a:defRPr sz="3045" b="1"/>
            </a:lvl2pPr>
            <a:lvl3pPr marL="1391868" indent="0">
              <a:buNone/>
              <a:defRPr sz="2740" b="1"/>
            </a:lvl3pPr>
            <a:lvl4pPr marL="2087803" indent="0">
              <a:buNone/>
              <a:defRPr sz="2436" b="1"/>
            </a:lvl4pPr>
            <a:lvl5pPr marL="2783737" indent="0">
              <a:buNone/>
              <a:defRPr sz="2436" b="1"/>
            </a:lvl5pPr>
            <a:lvl6pPr marL="3479672" indent="0">
              <a:buNone/>
              <a:defRPr sz="2436" b="1"/>
            </a:lvl6pPr>
            <a:lvl7pPr marL="4175605" indent="0">
              <a:buNone/>
              <a:defRPr sz="2436" b="1"/>
            </a:lvl7pPr>
            <a:lvl8pPr marL="4871540" indent="0">
              <a:buNone/>
              <a:defRPr sz="2436" b="1"/>
            </a:lvl8pPr>
            <a:lvl9pPr marL="5567474" indent="0">
              <a:buNone/>
              <a:defRPr sz="2436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813280"/>
            <a:ext cx="3213847" cy="560876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09/04/2020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9826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09/04/2020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8943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09/04/2020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3185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3" y="695959"/>
            <a:ext cx="2438192" cy="2435860"/>
          </a:xfrm>
        </p:spPr>
        <p:txBody>
          <a:bodyPr anchor="b"/>
          <a:lstStyle>
            <a:lvl1pPr>
              <a:defRPr sz="487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03084"/>
            <a:ext cx="3827085" cy="7418740"/>
          </a:xfrm>
        </p:spPr>
        <p:txBody>
          <a:bodyPr/>
          <a:lstStyle>
            <a:lvl1pPr>
              <a:defRPr sz="4870"/>
            </a:lvl1pPr>
            <a:lvl2pPr>
              <a:defRPr sz="4261"/>
            </a:lvl2pPr>
            <a:lvl3pPr>
              <a:defRPr sz="3654"/>
            </a:lvl3pPr>
            <a:lvl4pPr>
              <a:defRPr sz="3045"/>
            </a:lvl4pPr>
            <a:lvl5pPr>
              <a:defRPr sz="3045"/>
            </a:lvl5pPr>
            <a:lvl6pPr>
              <a:defRPr sz="3045"/>
            </a:lvl6pPr>
            <a:lvl7pPr>
              <a:defRPr sz="3045"/>
            </a:lvl7pPr>
            <a:lvl8pPr>
              <a:defRPr sz="3045"/>
            </a:lvl8pPr>
            <a:lvl9pPr>
              <a:defRPr sz="304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3" y="3131819"/>
            <a:ext cx="2438192" cy="5802084"/>
          </a:xfrm>
        </p:spPr>
        <p:txBody>
          <a:bodyPr/>
          <a:lstStyle>
            <a:lvl1pPr marL="0" indent="0">
              <a:buNone/>
              <a:defRPr sz="2436"/>
            </a:lvl1pPr>
            <a:lvl2pPr marL="695935" indent="0">
              <a:buNone/>
              <a:defRPr sz="2131"/>
            </a:lvl2pPr>
            <a:lvl3pPr marL="1391868" indent="0">
              <a:buNone/>
              <a:defRPr sz="1827"/>
            </a:lvl3pPr>
            <a:lvl4pPr marL="2087803" indent="0">
              <a:buNone/>
              <a:defRPr sz="1522"/>
            </a:lvl4pPr>
            <a:lvl5pPr marL="2783737" indent="0">
              <a:buNone/>
              <a:defRPr sz="1522"/>
            </a:lvl5pPr>
            <a:lvl6pPr marL="3479672" indent="0">
              <a:buNone/>
              <a:defRPr sz="1522"/>
            </a:lvl6pPr>
            <a:lvl7pPr marL="4175605" indent="0">
              <a:buNone/>
              <a:defRPr sz="1522"/>
            </a:lvl7pPr>
            <a:lvl8pPr marL="4871540" indent="0">
              <a:buNone/>
              <a:defRPr sz="1522"/>
            </a:lvl8pPr>
            <a:lvl9pPr marL="5567474" indent="0">
              <a:buNone/>
              <a:defRPr sz="152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09/04/2020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5807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3" y="695959"/>
            <a:ext cx="2438192" cy="2435860"/>
          </a:xfrm>
        </p:spPr>
        <p:txBody>
          <a:bodyPr anchor="b"/>
          <a:lstStyle>
            <a:lvl1pPr>
              <a:defRPr sz="487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03084"/>
            <a:ext cx="3827085" cy="7418740"/>
          </a:xfrm>
        </p:spPr>
        <p:txBody>
          <a:bodyPr anchor="t"/>
          <a:lstStyle>
            <a:lvl1pPr marL="0" indent="0">
              <a:buNone/>
              <a:defRPr sz="4870"/>
            </a:lvl1pPr>
            <a:lvl2pPr marL="695935" indent="0">
              <a:buNone/>
              <a:defRPr sz="4261"/>
            </a:lvl2pPr>
            <a:lvl3pPr marL="1391868" indent="0">
              <a:buNone/>
              <a:defRPr sz="3654"/>
            </a:lvl3pPr>
            <a:lvl4pPr marL="2087803" indent="0">
              <a:buNone/>
              <a:defRPr sz="3045"/>
            </a:lvl4pPr>
            <a:lvl5pPr marL="2783737" indent="0">
              <a:buNone/>
              <a:defRPr sz="3045"/>
            </a:lvl5pPr>
            <a:lvl6pPr marL="3479672" indent="0">
              <a:buNone/>
              <a:defRPr sz="3045"/>
            </a:lvl6pPr>
            <a:lvl7pPr marL="4175605" indent="0">
              <a:buNone/>
              <a:defRPr sz="3045"/>
            </a:lvl7pPr>
            <a:lvl8pPr marL="4871540" indent="0">
              <a:buNone/>
              <a:defRPr sz="3045"/>
            </a:lvl8pPr>
            <a:lvl9pPr marL="5567474" indent="0">
              <a:buNone/>
              <a:defRPr sz="304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3" y="3131819"/>
            <a:ext cx="2438192" cy="5802084"/>
          </a:xfrm>
        </p:spPr>
        <p:txBody>
          <a:bodyPr/>
          <a:lstStyle>
            <a:lvl1pPr marL="0" indent="0">
              <a:buNone/>
              <a:defRPr sz="2436"/>
            </a:lvl1pPr>
            <a:lvl2pPr marL="695935" indent="0">
              <a:buNone/>
              <a:defRPr sz="2131"/>
            </a:lvl2pPr>
            <a:lvl3pPr marL="1391868" indent="0">
              <a:buNone/>
              <a:defRPr sz="1827"/>
            </a:lvl3pPr>
            <a:lvl4pPr marL="2087803" indent="0">
              <a:buNone/>
              <a:defRPr sz="1522"/>
            </a:lvl4pPr>
            <a:lvl5pPr marL="2783737" indent="0">
              <a:buNone/>
              <a:defRPr sz="1522"/>
            </a:lvl5pPr>
            <a:lvl6pPr marL="3479672" indent="0">
              <a:buNone/>
              <a:defRPr sz="1522"/>
            </a:lvl6pPr>
            <a:lvl7pPr marL="4175605" indent="0">
              <a:buNone/>
              <a:defRPr sz="1522"/>
            </a:lvl7pPr>
            <a:lvl8pPr marL="4871540" indent="0">
              <a:buNone/>
              <a:defRPr sz="1522"/>
            </a:lvl8pPr>
            <a:lvl9pPr marL="5567474" indent="0">
              <a:buNone/>
              <a:defRPr sz="152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09/04/2020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3673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55803"/>
            <a:ext cx="6520220" cy="2017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779008"/>
            <a:ext cx="6520220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675780"/>
            <a:ext cx="1700927" cy="5558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B57A2-D595-4946-B043-277F37558AF6}" type="datetimeFigureOut">
              <a:rPr lang="fr-FR" smtClean="0"/>
              <a:t>09/04/2020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2" y="9675780"/>
            <a:ext cx="2551391" cy="5558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1" y="9675780"/>
            <a:ext cx="1700927" cy="5558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5345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91868" rtl="0" eaLnBrk="1" latinLnBrk="0" hangingPunct="1">
        <a:lnSpc>
          <a:spcPct val="90000"/>
        </a:lnSpc>
        <a:spcBef>
          <a:spcPct val="0"/>
        </a:spcBef>
        <a:buNone/>
        <a:defRPr sz="66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7967" indent="-347967" algn="l" defTabSz="1391868" rtl="0" eaLnBrk="1" latinLnBrk="0" hangingPunct="1">
        <a:lnSpc>
          <a:spcPct val="90000"/>
        </a:lnSpc>
        <a:spcBef>
          <a:spcPts val="1522"/>
        </a:spcBef>
        <a:buFont typeface="Arial" panose="020B0604020202020204" pitchFamily="34" charset="0"/>
        <a:buChar char="•"/>
        <a:defRPr sz="4261" kern="1200">
          <a:solidFill>
            <a:schemeClr val="tx1"/>
          </a:solidFill>
          <a:latin typeface="+mn-lt"/>
          <a:ea typeface="+mn-ea"/>
          <a:cs typeface="+mn-cs"/>
        </a:defRPr>
      </a:lvl1pPr>
      <a:lvl2pPr marL="1043901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3654" kern="1200">
          <a:solidFill>
            <a:schemeClr val="tx1"/>
          </a:solidFill>
          <a:latin typeface="+mn-lt"/>
          <a:ea typeface="+mn-ea"/>
          <a:cs typeface="+mn-cs"/>
        </a:defRPr>
      </a:lvl2pPr>
      <a:lvl3pPr marL="1739836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3045" kern="1200">
          <a:solidFill>
            <a:schemeClr val="tx1"/>
          </a:solidFill>
          <a:latin typeface="+mn-lt"/>
          <a:ea typeface="+mn-ea"/>
          <a:cs typeface="+mn-cs"/>
        </a:defRPr>
      </a:lvl3pPr>
      <a:lvl4pPr marL="2435770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3131704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827639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523573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5219508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915441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5935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1868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7803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3737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79672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5605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1540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7474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5C60C8-0A72-4E64-9EE5-ABC6F169AC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Lundi 27 avril</a:t>
            </a: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49B1722C-5276-4C98-B793-72BD4DAB3FBC}"/>
              </a:ext>
            </a:extLst>
          </p:cNvPr>
          <p:cNvSpPr txBox="1">
            <a:spLocks/>
          </p:cNvSpPr>
          <p:nvPr/>
        </p:nvSpPr>
        <p:spPr>
          <a:xfrm>
            <a:off x="3840578" y="135129"/>
            <a:ext cx="3392408" cy="5558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139186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defRPr>
            </a:lvl1pPr>
          </a:lstStyle>
          <a:p>
            <a:r>
              <a:rPr lang="fr-FR" dirty="0"/>
              <a:t>Mardi 28 avril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070D4AD8-1C8A-4931-B838-998635B6D90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913" y="700088"/>
            <a:ext cx="3392408" cy="9594850"/>
          </a:xfrm>
        </p:spPr>
        <p:txBody>
          <a:bodyPr numCol="1"/>
          <a:lstStyle/>
          <a:p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Ce Gudule ! Il a encore fait 5 erreurs dans sa dictée ! Recopie-la en corrigeant les erreurs.</a:t>
            </a:r>
          </a:p>
          <a:p>
            <a:pPr marL="0" lvl="1" indent="0">
              <a:buNone/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Les cygnes sauvage ont volé toute la nuit. </a:t>
            </a:r>
            <a:r>
              <a:rPr lang="fr-FR" dirty="0" err="1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 l’aube, ils </a:t>
            </a:r>
            <a:r>
              <a:rPr lang="fr-FR" dirty="0" err="1">
                <a:solidFill>
                  <a:schemeClr val="accent1">
                    <a:lumMod val="50000"/>
                  </a:schemeClr>
                </a:solidFill>
              </a:rPr>
              <a:t>on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 tournoyer au-dessus des étangs gelés que la neige a recouvert d’une épaisse couche blanche.</a:t>
            </a:r>
          </a:p>
          <a:p>
            <a:pPr marL="0" lvl="1" indent="0">
              <a:buNone/>
            </a:pP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</a:pPr>
            <a:r>
              <a:rPr lang="fr-FR" altLang="fr-FR" dirty="0">
                <a:solidFill>
                  <a:srgbClr val="002060"/>
                </a:solidFill>
              </a:rPr>
              <a:t>Complète les participes passés.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rgbClr val="002060"/>
                </a:solidFill>
              </a:rPr>
              <a:t>Nolan et Louis ne sont pas passé_ par ici.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rgbClr val="002060"/>
                </a:solidFill>
              </a:rPr>
              <a:t>Olivia a rangé__ ses outils. 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rgbClr val="002060"/>
                </a:solidFill>
              </a:rPr>
              <a:t>Les jouets de Mika ne sont pas abimé__.</a:t>
            </a:r>
          </a:p>
          <a:p>
            <a:pPr marL="0" lvl="1" indent="0">
              <a:spcBef>
                <a:spcPct val="0"/>
              </a:spcBef>
              <a:buNone/>
            </a:pPr>
            <a:endParaRPr lang="fr-FR" altLang="fr-FR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ct val="0"/>
              </a:spcBef>
            </a:pPr>
            <a:r>
              <a:rPr lang="fr-FR" altLang="fr-FR" dirty="0">
                <a:solidFill>
                  <a:srgbClr val="002060"/>
                </a:solidFill>
              </a:rPr>
              <a:t>Poésie</a:t>
            </a:r>
          </a:p>
          <a:p>
            <a:pPr marL="0" lvl="1" indent="0">
              <a:spcBef>
                <a:spcPct val="0"/>
              </a:spcBef>
              <a:buNone/>
            </a:pPr>
            <a:r>
              <a:rPr lang="fr-FR" altLang="fr-FR" dirty="0">
                <a:solidFill>
                  <a:srgbClr val="002060"/>
                </a:solidFill>
              </a:rPr>
              <a:t>Copie Naissances.</a:t>
            </a:r>
          </a:p>
          <a:p>
            <a:pPr marL="0" lvl="1" indent="0">
              <a:spcBef>
                <a:spcPct val="0"/>
              </a:spcBef>
              <a:buNone/>
            </a:pPr>
            <a:endParaRPr lang="fr-FR" altLang="fr-FR" dirty="0">
              <a:solidFill>
                <a:schemeClr val="bg1">
                  <a:lumMod val="65000"/>
                </a:schemeClr>
              </a:solidFill>
            </a:endParaRPr>
          </a:p>
          <a:p>
            <a:pPr marL="0" lvl="1" indent="0">
              <a:spcBef>
                <a:spcPct val="0"/>
              </a:spcBef>
              <a:buNone/>
            </a:pPr>
            <a:r>
              <a:rPr lang="fr-FR" b="1" dirty="0">
                <a:solidFill>
                  <a:schemeClr val="accent2"/>
                </a:solidFill>
              </a:rPr>
              <a:t>Naissances</a:t>
            </a:r>
            <a:br>
              <a:rPr lang="fr-FR" b="1" dirty="0">
                <a:solidFill>
                  <a:schemeClr val="accent2"/>
                </a:solidFill>
              </a:rPr>
            </a:br>
            <a:r>
              <a:rPr lang="fr-FR" b="1" dirty="0">
                <a:solidFill>
                  <a:schemeClr val="accent2"/>
                </a:solidFill>
              </a:rPr>
              <a:t>	</a:t>
            </a:r>
            <a:r>
              <a:rPr lang="fr-FR" dirty="0">
                <a:solidFill>
                  <a:schemeClr val="accent2"/>
                </a:solidFill>
              </a:rPr>
              <a:t>de Marc </a:t>
            </a:r>
            <a:r>
              <a:rPr lang="fr-FR" dirty="0" err="1">
                <a:solidFill>
                  <a:schemeClr val="accent2"/>
                </a:solidFill>
              </a:rPr>
              <a:t>Alyn</a:t>
            </a:r>
            <a:br>
              <a:rPr lang="fr-FR" dirty="0">
                <a:solidFill>
                  <a:schemeClr val="accent2"/>
                </a:solidFill>
              </a:rPr>
            </a:br>
            <a:br>
              <a:rPr lang="fr-FR" dirty="0">
                <a:solidFill>
                  <a:schemeClr val="accent2"/>
                </a:solidFill>
              </a:rPr>
            </a:br>
            <a:r>
              <a:rPr lang="fr-FR" dirty="0">
                <a:solidFill>
                  <a:schemeClr val="accent2"/>
                </a:solidFill>
              </a:rPr>
              <a:t>Le ciel retient</a:t>
            </a:r>
            <a:r>
              <a:rPr lang="fr-FR" spc="-100" dirty="0">
                <a:solidFill>
                  <a:schemeClr val="accent2"/>
                </a:solidFill>
              </a:rPr>
              <a:t> son </a:t>
            </a:r>
            <a:r>
              <a:rPr lang="fr-FR" dirty="0">
                <a:solidFill>
                  <a:schemeClr val="accent2"/>
                </a:solidFill>
              </a:rPr>
              <a:t>souffle</a:t>
            </a:r>
            <a:r>
              <a:rPr lang="fr-FR" spc="-100" dirty="0">
                <a:solidFill>
                  <a:schemeClr val="accent2"/>
                </a:solidFill>
              </a:rPr>
              <a:t> à chaque vie </a:t>
            </a:r>
            <a:r>
              <a:rPr lang="fr-FR" dirty="0">
                <a:solidFill>
                  <a:schemeClr val="accent2"/>
                </a:solidFill>
              </a:rPr>
              <a:t>qui prend.</a:t>
            </a:r>
            <a:br>
              <a:rPr lang="fr-FR" dirty="0">
                <a:solidFill>
                  <a:schemeClr val="accent2"/>
                </a:solidFill>
              </a:rPr>
            </a:br>
            <a:r>
              <a:rPr lang="fr-FR" dirty="0">
                <a:solidFill>
                  <a:schemeClr val="accent2"/>
                </a:solidFill>
              </a:rPr>
              <a:t>Pour lui, toute naissance est un évènement:</a:t>
            </a:r>
            <a:br>
              <a:rPr lang="fr-FR" dirty="0">
                <a:solidFill>
                  <a:schemeClr val="accent2"/>
                </a:solidFill>
              </a:rPr>
            </a:br>
            <a:r>
              <a:rPr lang="fr-FR" dirty="0">
                <a:solidFill>
                  <a:schemeClr val="accent2"/>
                </a:solidFill>
              </a:rPr>
              <a:t>Une étoile, un enfant, un faon, un éléphant,</a:t>
            </a:r>
            <a:br>
              <a:rPr lang="fr-FR" dirty="0">
                <a:solidFill>
                  <a:schemeClr val="accent2"/>
                </a:solidFill>
              </a:rPr>
            </a:br>
            <a:r>
              <a:rPr lang="fr-FR" dirty="0">
                <a:solidFill>
                  <a:schemeClr val="accent2"/>
                </a:solidFill>
              </a:rPr>
              <a:t>Balein</a:t>
            </a:r>
            <a:r>
              <a:rPr lang="fr-FR" u="sng" dirty="0">
                <a:solidFill>
                  <a:schemeClr val="accent2"/>
                </a:solidFill>
              </a:rPr>
              <a:t>e</a:t>
            </a:r>
            <a:r>
              <a:rPr lang="fr-FR" dirty="0">
                <a:solidFill>
                  <a:schemeClr val="accent2"/>
                </a:solidFill>
              </a:rPr>
              <a:t>, écureuil, fleur, girafe ou froment.</a:t>
            </a:r>
            <a:br>
              <a:rPr lang="fr-FR" dirty="0">
                <a:solidFill>
                  <a:schemeClr val="accent2"/>
                </a:solidFill>
              </a:rPr>
            </a:br>
            <a:br>
              <a:rPr lang="fr-FR" dirty="0">
                <a:solidFill>
                  <a:schemeClr val="accent2"/>
                </a:solidFill>
              </a:rPr>
            </a:br>
            <a:r>
              <a:rPr lang="fr-FR" dirty="0">
                <a:solidFill>
                  <a:schemeClr val="accent2"/>
                </a:solidFill>
              </a:rPr>
              <a:t>Tout retentit, sans fin dans l'univers immense,</a:t>
            </a:r>
            <a:br>
              <a:rPr lang="fr-FR" dirty="0">
                <a:solidFill>
                  <a:schemeClr val="accent2"/>
                </a:solidFill>
              </a:rPr>
            </a:br>
            <a:r>
              <a:rPr lang="fr-FR" dirty="0">
                <a:solidFill>
                  <a:schemeClr val="accent2"/>
                </a:solidFill>
              </a:rPr>
              <a:t>Et l'agneau étonné qui sur la paille danse,</a:t>
            </a:r>
            <a:br>
              <a:rPr lang="fr-FR" dirty="0">
                <a:solidFill>
                  <a:schemeClr val="accent2"/>
                </a:solidFill>
              </a:rPr>
            </a:br>
            <a:r>
              <a:rPr lang="fr-FR" dirty="0">
                <a:solidFill>
                  <a:schemeClr val="accent2"/>
                </a:solidFill>
              </a:rPr>
              <a:t>S'essayant à marcher pour la première fois,</a:t>
            </a:r>
            <a:br>
              <a:rPr lang="fr-FR" dirty="0">
                <a:solidFill>
                  <a:schemeClr val="accent2"/>
                </a:solidFill>
              </a:rPr>
            </a:br>
            <a:r>
              <a:rPr lang="fr-FR" dirty="0">
                <a:solidFill>
                  <a:schemeClr val="accent2"/>
                </a:solidFill>
              </a:rPr>
              <a:t>Compte</a:t>
            </a:r>
            <a:r>
              <a:rPr lang="fr-FR" spc="-100" dirty="0">
                <a:solidFill>
                  <a:schemeClr val="accent2"/>
                </a:solidFill>
              </a:rPr>
              <a:t> autant que </a:t>
            </a:r>
            <a:r>
              <a:rPr lang="fr-FR" dirty="0">
                <a:solidFill>
                  <a:schemeClr val="accent2"/>
                </a:solidFill>
              </a:rPr>
              <a:t>l'ainé</a:t>
            </a:r>
            <a:r>
              <a:rPr lang="fr-FR" spc="-100" dirty="0">
                <a:solidFill>
                  <a:schemeClr val="accent2"/>
                </a:solidFill>
              </a:rPr>
              <a:t> dans le </a:t>
            </a:r>
            <a:r>
              <a:rPr lang="fr-FR" dirty="0">
                <a:solidFill>
                  <a:schemeClr val="accent2"/>
                </a:solidFill>
              </a:rPr>
              <a:t>berceau</a:t>
            </a:r>
            <a:r>
              <a:rPr lang="fr-FR" spc="-100" dirty="0">
                <a:solidFill>
                  <a:schemeClr val="accent2"/>
                </a:solidFill>
              </a:rPr>
              <a:t> des </a:t>
            </a:r>
            <a:r>
              <a:rPr lang="fr-FR" dirty="0">
                <a:solidFill>
                  <a:schemeClr val="accent2"/>
                </a:solidFill>
              </a:rPr>
              <a:t>bois</a:t>
            </a:r>
            <a:r>
              <a:rPr lang="fr-FR" spc="-100" dirty="0">
                <a:solidFill>
                  <a:schemeClr val="accent2"/>
                </a:solidFill>
              </a:rPr>
              <a:t>.</a:t>
            </a:r>
            <a:br>
              <a:rPr lang="fr-FR" dirty="0">
                <a:solidFill>
                  <a:schemeClr val="accent2"/>
                </a:solidFill>
              </a:rPr>
            </a:br>
            <a:br>
              <a:rPr lang="fr-FR" dirty="0">
                <a:solidFill>
                  <a:schemeClr val="accent2"/>
                </a:solidFill>
              </a:rPr>
            </a:br>
            <a:r>
              <a:rPr lang="fr-FR" spc="-100" dirty="0">
                <a:solidFill>
                  <a:schemeClr val="accent2"/>
                </a:solidFill>
              </a:rPr>
              <a:t>Les </a:t>
            </a:r>
            <a:r>
              <a:rPr lang="fr-FR" dirty="0">
                <a:solidFill>
                  <a:schemeClr val="accent2"/>
                </a:solidFill>
              </a:rPr>
              <a:t>anges</a:t>
            </a:r>
            <a:r>
              <a:rPr lang="fr-FR" spc="-100" dirty="0">
                <a:solidFill>
                  <a:schemeClr val="accent2"/>
                </a:solidFill>
              </a:rPr>
              <a:t>, ce </a:t>
            </a:r>
            <a:r>
              <a:rPr lang="fr-FR" dirty="0">
                <a:solidFill>
                  <a:schemeClr val="accent2"/>
                </a:solidFill>
              </a:rPr>
              <a:t>matin</a:t>
            </a:r>
            <a:r>
              <a:rPr lang="fr-FR" spc="-100" dirty="0">
                <a:solidFill>
                  <a:schemeClr val="accent2"/>
                </a:solidFill>
              </a:rPr>
              <a:t>, comme des </a:t>
            </a:r>
            <a:r>
              <a:rPr lang="fr-FR" dirty="0">
                <a:solidFill>
                  <a:schemeClr val="accent2"/>
                </a:solidFill>
              </a:rPr>
              <a:t>chats</a:t>
            </a:r>
            <a:r>
              <a:rPr lang="fr-FR" spc="-100" dirty="0">
                <a:solidFill>
                  <a:schemeClr val="accent2"/>
                </a:solidFill>
              </a:rPr>
              <a:t> </a:t>
            </a:r>
            <a:r>
              <a:rPr lang="fr-FR" dirty="0">
                <a:solidFill>
                  <a:schemeClr val="accent2"/>
                </a:solidFill>
              </a:rPr>
              <a:t>ronronnent,</a:t>
            </a:r>
            <a:br>
              <a:rPr lang="fr-FR" dirty="0">
                <a:solidFill>
                  <a:schemeClr val="accent2"/>
                </a:solidFill>
              </a:rPr>
            </a:br>
            <a:r>
              <a:rPr lang="fr-FR" dirty="0">
                <a:solidFill>
                  <a:schemeClr val="accent2"/>
                </a:solidFill>
              </a:rPr>
              <a:t>Se racontant, joyeux, la belle information:</a:t>
            </a:r>
            <a:br>
              <a:rPr lang="fr-FR" dirty="0">
                <a:solidFill>
                  <a:schemeClr val="accent2"/>
                </a:solidFill>
              </a:rPr>
            </a:br>
            <a:r>
              <a:rPr lang="fr-FR" dirty="0">
                <a:solidFill>
                  <a:schemeClr val="accent2"/>
                </a:solidFill>
              </a:rPr>
              <a:t>Sur la Terre, là-bas, pareille à une pomme,</a:t>
            </a:r>
            <a:br>
              <a:rPr lang="fr-FR" dirty="0">
                <a:solidFill>
                  <a:schemeClr val="accent2"/>
                </a:solidFill>
              </a:rPr>
            </a:br>
            <a:r>
              <a:rPr lang="fr-FR" dirty="0">
                <a:solidFill>
                  <a:schemeClr val="accent2"/>
                </a:solidFill>
              </a:rPr>
              <a:t>Près</a:t>
            </a:r>
            <a:r>
              <a:rPr lang="fr-FR" spc="-100" dirty="0">
                <a:solidFill>
                  <a:schemeClr val="accent2"/>
                </a:solidFill>
              </a:rPr>
              <a:t> </a:t>
            </a:r>
            <a:r>
              <a:rPr lang="fr-FR" dirty="0">
                <a:solidFill>
                  <a:schemeClr val="accent2"/>
                </a:solidFill>
              </a:rPr>
              <a:t>d'un</a:t>
            </a:r>
            <a:r>
              <a:rPr lang="fr-FR" spc="-100" dirty="0">
                <a:solidFill>
                  <a:schemeClr val="accent2"/>
                </a:solidFill>
              </a:rPr>
              <a:t> </a:t>
            </a:r>
            <a:r>
              <a:rPr lang="fr-FR" dirty="0">
                <a:solidFill>
                  <a:schemeClr val="accent2"/>
                </a:solidFill>
              </a:rPr>
              <a:t>ruisseau</a:t>
            </a:r>
            <a:r>
              <a:rPr lang="fr-FR" spc="-100" dirty="0">
                <a:solidFill>
                  <a:schemeClr val="accent2"/>
                </a:solidFill>
              </a:rPr>
              <a:t> </a:t>
            </a:r>
            <a:r>
              <a:rPr lang="fr-FR" dirty="0">
                <a:solidFill>
                  <a:schemeClr val="accent2"/>
                </a:solidFill>
              </a:rPr>
              <a:t>sans</a:t>
            </a:r>
            <a:r>
              <a:rPr lang="fr-FR" spc="-100" dirty="0">
                <a:solidFill>
                  <a:schemeClr val="accent2"/>
                </a:solidFill>
              </a:rPr>
              <a:t> nom </a:t>
            </a:r>
            <a:r>
              <a:rPr lang="fr-FR" dirty="0">
                <a:solidFill>
                  <a:schemeClr val="accent2"/>
                </a:solidFill>
              </a:rPr>
              <a:t>est</a:t>
            </a:r>
            <a:r>
              <a:rPr lang="fr-FR" spc="-100" dirty="0">
                <a:solidFill>
                  <a:schemeClr val="accent2"/>
                </a:solidFill>
              </a:rPr>
              <a:t> né un </a:t>
            </a:r>
            <a:r>
              <a:rPr lang="fr-FR" dirty="0">
                <a:solidFill>
                  <a:schemeClr val="accent2"/>
                </a:solidFill>
              </a:rPr>
              <a:t>hanneton</a:t>
            </a:r>
            <a:r>
              <a:rPr lang="fr-FR" spc="-100" dirty="0">
                <a:solidFill>
                  <a:schemeClr val="accent2"/>
                </a:solidFill>
              </a:rPr>
              <a:t>.</a:t>
            </a:r>
            <a:br>
              <a:rPr lang="fr-FR" spc="-100" dirty="0">
                <a:solidFill>
                  <a:schemeClr val="accent2"/>
                </a:solidFill>
              </a:rPr>
            </a:br>
            <a:br>
              <a:rPr lang="fr-FR" dirty="0">
                <a:solidFill>
                  <a:schemeClr val="accent2"/>
                </a:solidFill>
              </a:rPr>
            </a:br>
            <a:endParaRPr lang="fr-FR" altLang="fr-FR" dirty="0">
              <a:solidFill>
                <a:schemeClr val="accent2"/>
              </a:solidFill>
            </a:endParaRPr>
          </a:p>
          <a:p>
            <a:pPr indent="-266700">
              <a:spcBef>
                <a:spcPct val="0"/>
              </a:spcBef>
            </a:pPr>
            <a:r>
              <a:rPr lang="fr-FR" dirty="0">
                <a:solidFill>
                  <a:srgbClr val="00B050"/>
                </a:solidFill>
              </a:rPr>
              <a:t>Pose et calcule les opérations :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rgbClr val="00B050"/>
                </a:solidFill>
              </a:rPr>
              <a:t>239 : 5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rgbClr val="00B050"/>
                </a:solidFill>
              </a:rPr>
              <a:t>8,7 x 25,8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rgbClr val="00B050"/>
                </a:solidFill>
              </a:rPr>
              <a:t>50357,34 – 210,18</a:t>
            </a:r>
          </a:p>
          <a:p>
            <a:pPr lvl="2">
              <a:spcBef>
                <a:spcPct val="0"/>
              </a:spcBef>
            </a:pPr>
            <a:r>
              <a:rPr lang="fr-FR" dirty="0">
                <a:solidFill>
                  <a:srgbClr val="00B050"/>
                </a:solidFill>
              </a:rPr>
              <a:t>Fais la somme des trois résultats et décode-la. Quel prénom trouves-tu ? </a:t>
            </a:r>
          </a:p>
          <a:p>
            <a:pPr lvl="2">
              <a:spcBef>
                <a:spcPct val="0"/>
              </a:spcBef>
            </a:pPr>
            <a:endParaRPr lang="fr-FR" dirty="0">
              <a:solidFill>
                <a:srgbClr val="00B050"/>
              </a:solidFill>
            </a:endParaRPr>
          </a:p>
          <a:p>
            <a:pPr lvl="2">
              <a:spcBef>
                <a:spcPct val="0"/>
              </a:spcBef>
            </a:pPr>
            <a:endParaRPr lang="fr-FR" dirty="0">
              <a:solidFill>
                <a:srgbClr val="00B050"/>
              </a:solidFill>
            </a:endParaRPr>
          </a:p>
          <a:p>
            <a:pPr lvl="2">
              <a:spcBef>
                <a:spcPct val="0"/>
              </a:spcBef>
            </a:pPr>
            <a:endParaRPr lang="fr-FR" dirty="0">
              <a:solidFill>
                <a:srgbClr val="00B050"/>
              </a:solidFill>
            </a:endParaRPr>
          </a:p>
          <a:p>
            <a:pPr lvl="2">
              <a:spcBef>
                <a:spcPct val="0"/>
              </a:spcBef>
            </a:pPr>
            <a:endParaRPr lang="fr-FR" dirty="0">
              <a:solidFill>
                <a:schemeClr val="bg1">
                  <a:lumMod val="65000"/>
                </a:schemeClr>
              </a:solidFill>
            </a:endParaRPr>
          </a:p>
          <a:p>
            <a:pPr lvl="2">
              <a:spcBef>
                <a:spcPct val="0"/>
              </a:spcBef>
            </a:pPr>
            <a:endParaRPr lang="fr-FR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ct val="0"/>
              </a:spcBef>
            </a:pPr>
            <a:r>
              <a:rPr lang="fr-FR" dirty="0">
                <a:solidFill>
                  <a:srgbClr val="00B050"/>
                </a:solidFill>
              </a:rPr>
              <a:t>Problème (sans calculatrice)</a:t>
            </a:r>
          </a:p>
          <a:p>
            <a:pPr marL="0" lvl="1" indent="0">
              <a:spcBef>
                <a:spcPct val="0"/>
              </a:spcBef>
              <a:buNone/>
            </a:pPr>
            <a:r>
              <a:rPr lang="fr-FR" dirty="0">
                <a:solidFill>
                  <a:srgbClr val="00B050"/>
                </a:solidFill>
              </a:rPr>
              <a:t>Un meunier partage sa farine en 5 sacs de même poids. Il a 139 kg de farine à partager. Combien chaque sac </a:t>
            </a:r>
            <a:r>
              <a:rPr lang="fr-FR" dirty="0" err="1">
                <a:solidFill>
                  <a:srgbClr val="00B050"/>
                </a:solidFill>
              </a:rPr>
              <a:t>pèsera-t-il</a:t>
            </a:r>
            <a:r>
              <a:rPr lang="fr-FR" dirty="0">
                <a:solidFill>
                  <a:srgbClr val="00B050"/>
                </a:solidFill>
              </a:rPr>
              <a:t> ?</a:t>
            </a:r>
          </a:p>
          <a:p>
            <a:pPr marL="0" lvl="1" indent="0">
              <a:spcBef>
                <a:spcPct val="0"/>
              </a:spcBef>
              <a:buNone/>
            </a:pPr>
            <a:endParaRPr lang="fr-FR" dirty="0">
              <a:solidFill>
                <a:schemeClr val="bg1">
                  <a:lumMod val="65000"/>
                </a:schemeClr>
              </a:solidFill>
            </a:endParaRPr>
          </a:p>
          <a:p>
            <a:endParaRPr lang="fr-FR" dirty="0"/>
          </a:p>
        </p:txBody>
      </p:sp>
      <p:sp>
        <p:nvSpPr>
          <p:cNvPr id="13" name="Espace réservé du texte 6">
            <a:extLst>
              <a:ext uri="{FF2B5EF4-FFF2-40B4-BE49-F238E27FC236}">
                <a16:creationId xmlns:a16="http://schemas.microsoft.com/office/drawing/2014/main" id="{DD57694E-8D17-4507-8369-E83F6242B6E5}"/>
              </a:ext>
            </a:extLst>
          </p:cNvPr>
          <p:cNvSpPr txBox="1">
            <a:spLocks/>
          </p:cNvSpPr>
          <p:nvPr/>
        </p:nvSpPr>
        <p:spPr>
          <a:xfrm>
            <a:off x="3776168" y="690931"/>
            <a:ext cx="3392408" cy="9594850"/>
          </a:xfrm>
          <a:prstGeom prst="rect">
            <a:avLst/>
          </a:prstGeom>
        </p:spPr>
        <p:txBody>
          <a:bodyPr vert="horz" lIns="91440" tIns="45720" rIns="91440" bIns="45720" numCol="1" spcCol="360000" rtlCol="0">
            <a:noAutofit/>
          </a:bodyPr>
          <a:lstStyle>
            <a:lvl1pPr marL="0" indent="0" algn="l" defTabSz="1391868" rtl="0" eaLnBrk="1" latinLnBrk="0" hangingPunct="1">
              <a:lnSpc>
                <a:spcPct val="90000"/>
              </a:lnSpc>
              <a:spcBef>
                <a:spcPts val="1522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 b="1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266700" indent="-266700" algn="l" defTabSz="1391868" rtl="0" eaLnBrk="1" latinLnBrk="0" hangingPunct="1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 sz="11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265113" indent="-4763" algn="l" defTabSz="1391868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None/>
              <a:defRPr sz="1100" i="1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2087803" indent="0" algn="l" defTabSz="1391868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None/>
              <a:defRPr sz="274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3131704" indent="-347967" algn="l" defTabSz="1391868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Char char="•"/>
              <a:defRPr sz="274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3827639" indent="-347967" algn="l" defTabSz="1391868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Char char="•"/>
              <a:defRPr sz="27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523573" indent="-347967" algn="l" defTabSz="1391868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Char char="•"/>
              <a:defRPr sz="27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219508" indent="-347967" algn="l" defTabSz="1391868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Char char="•"/>
              <a:defRPr sz="27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915441" indent="-347967" algn="l" defTabSz="1391868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Char char="•"/>
              <a:defRPr sz="27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Ce Gudule ! Il a encore fait 5 erreurs dans sa dictée ! Recopie-la en corrigeant les erreurs.</a:t>
            </a:r>
          </a:p>
          <a:p>
            <a:pPr marL="0" lvl="1" indent="0">
              <a:buNone/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Les cygnes ont ainsi trouvé leur refuge hivernal qu’ils ont aussitôt envahis et emplit de leurs cris. quand ils auront récupérer toutes leur forces, ils partirons à la recherche de leur nourriture. </a:t>
            </a:r>
          </a:p>
          <a:p>
            <a:pPr marL="0" lvl="1" indent="0">
              <a:buNone/>
            </a:pP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</a:pPr>
            <a:r>
              <a:rPr lang="fr-FR" altLang="fr-FR" dirty="0">
                <a:solidFill>
                  <a:srgbClr val="002060"/>
                </a:solidFill>
              </a:rPr>
              <a:t>Complète les participes passés.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rgbClr val="002060"/>
                </a:solidFill>
              </a:rPr>
              <a:t>Julie a délivré__ Maude et Abby.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rgbClr val="002060"/>
                </a:solidFill>
              </a:rPr>
              <a:t>Luna et Alison avaient été capturé__ par la sorcière.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rgbClr val="002060"/>
                </a:solidFill>
              </a:rPr>
              <a:t>Antoine et Tristan se sont sauvé__ tout seuls.</a:t>
            </a:r>
          </a:p>
          <a:p>
            <a:pPr marL="0" lvl="1" indent="0">
              <a:spcBef>
                <a:spcPct val="0"/>
              </a:spcBef>
              <a:buNone/>
            </a:pPr>
            <a:endParaRPr lang="fr-FR" altLang="fr-FR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ct val="0"/>
              </a:spcBef>
            </a:pPr>
            <a:r>
              <a:rPr lang="fr-FR" altLang="fr-FR" dirty="0">
                <a:solidFill>
                  <a:srgbClr val="002060"/>
                </a:solidFill>
              </a:rPr>
              <a:t>Repère le sujet, les compléments circonstanciels, les COD, les COI et les compléments du nom.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rgbClr val="002060"/>
                </a:solidFill>
              </a:rPr>
              <a:t>Dimanche, Anthony a acheté des patins à roulettes.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rgbClr val="002060"/>
                </a:solidFill>
              </a:rPr>
              <a:t>Adam a offert un bracelet en argent à Olivia.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rgbClr val="002060"/>
                </a:solidFill>
              </a:rPr>
              <a:t>La mère de Baptiste prépare un gâteau dans la cuisine.</a:t>
            </a:r>
            <a:br>
              <a:rPr lang="fr-FR" altLang="fr-FR" dirty="0">
                <a:solidFill>
                  <a:schemeClr val="bg1">
                    <a:lumMod val="65000"/>
                  </a:schemeClr>
                </a:solidFill>
              </a:rPr>
            </a:br>
            <a:endParaRPr lang="fr-FR" altLang="fr-FR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ct val="0"/>
              </a:spcBef>
            </a:pPr>
            <a:r>
              <a:rPr lang="fr-FR" dirty="0">
                <a:solidFill>
                  <a:srgbClr val="002060"/>
                </a:solidFill>
              </a:rPr>
              <a:t>Transpose le texte en utilisant le passé composé ou l’imparfait.</a:t>
            </a:r>
          </a:p>
          <a:p>
            <a:pPr>
              <a:spcBef>
                <a:spcPct val="0"/>
              </a:spcBef>
            </a:pPr>
            <a:r>
              <a:rPr lang="fr-FR" b="0" dirty="0">
                <a:solidFill>
                  <a:srgbClr val="002060"/>
                </a:solidFill>
              </a:rPr>
              <a:t>Nous sommes en train de faire nos exercices. Soudain, le prof de maths avance dans l’allée et scrute les tables. Il s’arrête et demande à Kim de lui donner son cahier. </a:t>
            </a:r>
          </a:p>
          <a:p>
            <a:pPr lvl="1">
              <a:spcBef>
                <a:spcPct val="0"/>
              </a:spcBef>
            </a:pPr>
            <a:endParaRPr lang="fr-FR" altLang="fr-FR" dirty="0">
              <a:solidFill>
                <a:schemeClr val="bg1">
                  <a:lumMod val="65000"/>
                </a:schemeClr>
              </a:solidFill>
            </a:endParaRPr>
          </a:p>
          <a:p>
            <a:pPr marL="0" lvl="1" indent="0">
              <a:spcBef>
                <a:spcPct val="0"/>
              </a:spcBef>
              <a:buNone/>
            </a:pPr>
            <a:r>
              <a:rPr lang="fr-FR" altLang="fr-FR" b="1" dirty="0">
                <a:solidFill>
                  <a:srgbClr val="002060"/>
                </a:solidFill>
              </a:rPr>
              <a:t>Poésie</a:t>
            </a:r>
            <a:r>
              <a:rPr lang="fr-FR" altLang="fr-FR" dirty="0">
                <a:solidFill>
                  <a:srgbClr val="002060"/>
                </a:solidFill>
              </a:rPr>
              <a:t> : apprends la strophe 1</a:t>
            </a:r>
          </a:p>
          <a:p>
            <a:pPr lvl="1">
              <a:spcBef>
                <a:spcPct val="0"/>
              </a:spcBef>
            </a:pPr>
            <a:endParaRPr lang="fr-FR" altLang="fr-FR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ct val="0"/>
              </a:spcBef>
            </a:pPr>
            <a:r>
              <a:rPr lang="fr-FR" dirty="0">
                <a:solidFill>
                  <a:srgbClr val="00B050"/>
                </a:solidFill>
              </a:rPr>
              <a:t>Pose et calcule les opérations :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rgbClr val="00B050"/>
                </a:solidFill>
              </a:rPr>
              <a:t>222 : 9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rgbClr val="00B050"/>
                </a:solidFill>
              </a:rPr>
              <a:t>9,37 x 11,8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rgbClr val="00B050"/>
                </a:solidFill>
              </a:rPr>
              <a:t>3921,42 - 124,646</a:t>
            </a:r>
          </a:p>
          <a:p>
            <a:pPr lvl="2">
              <a:spcBef>
                <a:spcPct val="0"/>
              </a:spcBef>
            </a:pPr>
            <a:r>
              <a:rPr lang="fr-FR" dirty="0">
                <a:solidFill>
                  <a:srgbClr val="00B050"/>
                </a:solidFill>
              </a:rPr>
              <a:t>Fais la somme des trois résultats et décode-la. Quel prénom trouves-tu ?</a:t>
            </a:r>
          </a:p>
          <a:p>
            <a:pPr lvl="2">
              <a:spcBef>
                <a:spcPct val="0"/>
              </a:spcBef>
            </a:pPr>
            <a:br>
              <a:rPr lang="fr-FR" dirty="0">
                <a:solidFill>
                  <a:schemeClr val="bg1">
                    <a:lumMod val="65000"/>
                  </a:schemeClr>
                </a:solidFill>
              </a:rPr>
            </a:br>
            <a:endParaRPr lang="fr-FR" altLang="fr-FR" dirty="0">
              <a:solidFill>
                <a:schemeClr val="bg1">
                  <a:lumMod val="65000"/>
                </a:schemeClr>
              </a:solidFill>
            </a:endParaRPr>
          </a:p>
          <a:p>
            <a:pPr lvl="1">
              <a:spcBef>
                <a:spcPct val="0"/>
              </a:spcBef>
            </a:pPr>
            <a:endParaRPr lang="fr-FR" altLang="fr-FR" dirty="0">
              <a:solidFill>
                <a:schemeClr val="bg1">
                  <a:lumMod val="65000"/>
                </a:schemeClr>
              </a:solidFill>
            </a:endParaRPr>
          </a:p>
          <a:p>
            <a:pPr lvl="1">
              <a:spcBef>
                <a:spcPct val="0"/>
              </a:spcBef>
            </a:pPr>
            <a:endParaRPr lang="fr-FR" altLang="fr-FR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fr-FR" altLang="fr-FR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ct val="0"/>
              </a:spcBef>
            </a:pPr>
            <a:r>
              <a:rPr lang="fr-FR" dirty="0">
                <a:solidFill>
                  <a:srgbClr val="00B050"/>
                </a:solidFill>
              </a:rPr>
              <a:t>Problème (sans calculatrice)</a:t>
            </a:r>
          </a:p>
          <a:p>
            <a:pPr marL="0" lvl="1" indent="0">
              <a:spcBef>
                <a:spcPct val="0"/>
              </a:spcBef>
              <a:buNone/>
            </a:pPr>
            <a:r>
              <a:rPr lang="fr-FR" dirty="0">
                <a:solidFill>
                  <a:srgbClr val="00B050"/>
                </a:solidFill>
              </a:rPr>
              <a:t>Mme </a:t>
            </a:r>
            <a:r>
              <a:rPr lang="fr-FR" dirty="0" err="1">
                <a:solidFill>
                  <a:srgbClr val="00B050"/>
                </a:solidFill>
              </a:rPr>
              <a:t>Trifon</a:t>
            </a:r>
            <a:r>
              <a:rPr lang="fr-FR" dirty="0">
                <a:solidFill>
                  <a:srgbClr val="00B050"/>
                </a:solidFill>
              </a:rPr>
              <a:t> prépare des brochettes de bonbons. Elle utilise 8 bonbons par brochette. Elle dispose de 275 bonbons. Combien </a:t>
            </a:r>
            <a:br>
              <a:rPr lang="fr-FR" dirty="0">
                <a:solidFill>
                  <a:srgbClr val="00B050"/>
                </a:solidFill>
              </a:rPr>
            </a:br>
            <a:r>
              <a:rPr lang="fr-FR" dirty="0">
                <a:solidFill>
                  <a:srgbClr val="00B050"/>
                </a:solidFill>
              </a:rPr>
              <a:t>de brochettes peut-elle préparer ?</a:t>
            </a:r>
          </a:p>
          <a:p>
            <a:pPr lvl="1">
              <a:spcBef>
                <a:spcPct val="0"/>
              </a:spcBef>
            </a:pPr>
            <a:endParaRPr lang="fr-FR" altLang="fr-FR" dirty="0">
              <a:solidFill>
                <a:schemeClr val="bg1">
                  <a:lumMod val="65000"/>
                </a:schemeClr>
              </a:solidFill>
            </a:endParaRPr>
          </a:p>
          <a:p>
            <a:pPr marL="0" lvl="1" indent="0">
              <a:buNone/>
            </a:pPr>
            <a:endParaRPr lang="fr-FR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F2A54485-A222-41CD-9C6B-6FE5E731EE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819" y="7098406"/>
            <a:ext cx="2426340" cy="610091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03C1247C-AFF7-44ED-8D8C-63C26A85F3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5918" y="6977850"/>
            <a:ext cx="2426340" cy="61009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565733E-7D0C-45FA-A166-4D999C675C41}"/>
              </a:ext>
            </a:extLst>
          </p:cNvPr>
          <p:cNvSpPr/>
          <p:nvPr/>
        </p:nvSpPr>
        <p:spPr>
          <a:xfrm>
            <a:off x="-33692" y="9254649"/>
            <a:ext cx="4080294" cy="13618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4966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5C60C8-0A72-4E64-9EE5-ABC6F169AC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Mercredi 29 avril</a:t>
            </a: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49B1722C-5276-4C98-B793-72BD4DAB3FBC}"/>
              </a:ext>
            </a:extLst>
          </p:cNvPr>
          <p:cNvSpPr txBox="1">
            <a:spLocks/>
          </p:cNvSpPr>
          <p:nvPr/>
        </p:nvSpPr>
        <p:spPr>
          <a:xfrm>
            <a:off x="3840578" y="135129"/>
            <a:ext cx="3392408" cy="5558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139186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defRPr>
            </a:lvl1pPr>
          </a:lstStyle>
          <a:p>
            <a:r>
              <a:rPr lang="fr-FR" dirty="0"/>
              <a:t>Jeudi 30 avril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070D4AD8-1C8A-4931-B838-998635B6D90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913" y="700088"/>
            <a:ext cx="3392408" cy="9594850"/>
          </a:xfrm>
        </p:spPr>
        <p:txBody>
          <a:bodyPr numCol="1"/>
          <a:lstStyle/>
          <a:p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Ce Gudule ! Il a encore fait 5 erreurs dans sa dictée ! Recopie-la en corrigeant les erreurs.</a:t>
            </a:r>
          </a:p>
          <a:p>
            <a:pPr marL="0" lvl="1" indent="0">
              <a:buNone/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Ces casiers, désormais inutile, qui s’empilent sur les quais révèle que l’ile à trop exploité s’est fonds marins connus pour la </a:t>
            </a:r>
            <a:r>
              <a:rPr lang="fr-FR" dirty="0" err="1">
                <a:solidFill>
                  <a:schemeClr val="accent1">
                    <a:lumMod val="50000"/>
                  </a:schemeClr>
                </a:solidFill>
              </a:rPr>
              <a:t>variétée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 de ses crustacés.</a:t>
            </a:r>
          </a:p>
          <a:p>
            <a:pPr marL="0" lvl="1" indent="0">
              <a:buNone/>
            </a:pP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</a:pPr>
            <a:r>
              <a:rPr lang="fr-FR" altLang="fr-FR" dirty="0">
                <a:solidFill>
                  <a:srgbClr val="002060"/>
                </a:solidFill>
              </a:rPr>
              <a:t>Complète les participes passés.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rgbClr val="002060"/>
                </a:solidFill>
              </a:rPr>
              <a:t>Chloé n’ose pas avouer la bêtise qu’elle a </a:t>
            </a:r>
            <a:r>
              <a:rPr lang="fr-FR" altLang="fr-FR" dirty="0" err="1">
                <a:solidFill>
                  <a:srgbClr val="002060"/>
                </a:solidFill>
              </a:rPr>
              <a:t>fai</a:t>
            </a:r>
            <a:r>
              <a:rPr lang="fr-FR" altLang="fr-FR" dirty="0">
                <a:solidFill>
                  <a:srgbClr val="002060"/>
                </a:solidFill>
              </a:rPr>
              <a:t>__.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rgbClr val="002060"/>
                </a:solidFill>
              </a:rPr>
              <a:t>Lucas et Evan ont </a:t>
            </a:r>
            <a:r>
              <a:rPr lang="fr-FR" altLang="fr-FR" dirty="0" err="1">
                <a:solidFill>
                  <a:srgbClr val="002060"/>
                </a:solidFill>
              </a:rPr>
              <a:t>fai</a:t>
            </a:r>
            <a:r>
              <a:rPr lang="fr-FR" altLang="fr-FR" dirty="0">
                <a:solidFill>
                  <a:srgbClr val="002060"/>
                </a:solidFill>
              </a:rPr>
              <a:t>__ de fabuleux voyages.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rgbClr val="002060"/>
                </a:solidFill>
              </a:rPr>
              <a:t>Méline va écrire un livre sur les voyages qu’elle a </a:t>
            </a:r>
            <a:r>
              <a:rPr lang="fr-FR" altLang="fr-FR" dirty="0" err="1">
                <a:solidFill>
                  <a:srgbClr val="002060"/>
                </a:solidFill>
              </a:rPr>
              <a:t>fai</a:t>
            </a:r>
            <a:r>
              <a:rPr lang="fr-FR" altLang="fr-FR" dirty="0">
                <a:solidFill>
                  <a:srgbClr val="002060"/>
                </a:solidFill>
              </a:rPr>
              <a:t>__.</a:t>
            </a:r>
          </a:p>
          <a:p>
            <a:pPr lvl="1">
              <a:spcBef>
                <a:spcPct val="0"/>
              </a:spcBef>
            </a:pPr>
            <a:endParaRPr lang="fr-FR" altLang="fr-FR" dirty="0">
              <a:solidFill>
                <a:srgbClr val="002060"/>
              </a:solidFill>
            </a:endParaRPr>
          </a:p>
          <a:p>
            <a:pPr marL="0" lvl="1" indent="0">
              <a:spcBef>
                <a:spcPct val="0"/>
              </a:spcBef>
              <a:buNone/>
            </a:pPr>
            <a:r>
              <a:rPr lang="fr-FR" altLang="fr-FR" dirty="0">
                <a:solidFill>
                  <a:srgbClr val="002060"/>
                </a:solidFill>
              </a:rPr>
              <a:t>Rédaction :  J’ai construit une fusée.</a:t>
            </a:r>
          </a:p>
          <a:p>
            <a:pPr lvl="1">
              <a:spcBef>
                <a:spcPct val="0"/>
              </a:spcBef>
            </a:pPr>
            <a:endParaRPr lang="fr-FR" altLang="fr-FR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ct val="0"/>
              </a:spcBef>
            </a:pPr>
            <a:r>
              <a:rPr lang="fr-FR" dirty="0">
                <a:solidFill>
                  <a:srgbClr val="00B050"/>
                </a:solidFill>
              </a:rPr>
              <a:t>Pose et calcule les opérations :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rgbClr val="00B050"/>
                </a:solidFill>
              </a:rPr>
              <a:t>815 : 9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rgbClr val="00B050"/>
                </a:solidFill>
              </a:rPr>
              <a:t>7,22 x 29,7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rgbClr val="00B050"/>
                </a:solidFill>
              </a:rPr>
              <a:t>71667,55 - 142,534</a:t>
            </a:r>
          </a:p>
          <a:p>
            <a:pPr lvl="2">
              <a:spcBef>
                <a:spcPct val="0"/>
              </a:spcBef>
            </a:pPr>
            <a:r>
              <a:rPr lang="fr-FR" altLang="fr-FR" dirty="0">
                <a:solidFill>
                  <a:srgbClr val="00B050"/>
                </a:solidFill>
              </a:rPr>
              <a:t>Fais la somme des trois résultats et décode-la. Quel prénom trouves-tu ?</a:t>
            </a:r>
          </a:p>
          <a:p>
            <a:pPr lvl="2">
              <a:spcBef>
                <a:spcPct val="0"/>
              </a:spcBef>
            </a:pPr>
            <a:endParaRPr lang="fr-FR" altLang="fr-FR" dirty="0">
              <a:solidFill>
                <a:schemeClr val="bg1">
                  <a:lumMod val="65000"/>
                </a:schemeClr>
              </a:solidFill>
            </a:endParaRPr>
          </a:p>
          <a:p>
            <a:pPr lvl="2">
              <a:spcBef>
                <a:spcPct val="0"/>
              </a:spcBef>
            </a:pPr>
            <a:endParaRPr lang="fr-FR" altLang="fr-FR" dirty="0">
              <a:solidFill>
                <a:schemeClr val="bg1">
                  <a:lumMod val="65000"/>
                </a:schemeClr>
              </a:solidFill>
            </a:endParaRPr>
          </a:p>
          <a:p>
            <a:pPr lvl="2">
              <a:spcBef>
                <a:spcPct val="0"/>
              </a:spcBef>
            </a:pPr>
            <a:endParaRPr lang="fr-FR" altLang="fr-FR" dirty="0">
              <a:solidFill>
                <a:schemeClr val="bg1">
                  <a:lumMod val="65000"/>
                </a:schemeClr>
              </a:solidFill>
            </a:endParaRPr>
          </a:p>
          <a:p>
            <a:pPr lvl="2">
              <a:spcBef>
                <a:spcPct val="0"/>
              </a:spcBef>
            </a:pPr>
            <a:endParaRPr lang="fr-FR" altLang="fr-FR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fr-FR" altLang="fr-FR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ct val="0"/>
              </a:spcBef>
            </a:pPr>
            <a:r>
              <a:rPr lang="fr-FR" altLang="fr-FR" dirty="0">
                <a:solidFill>
                  <a:srgbClr val="00B050"/>
                </a:solidFill>
              </a:rPr>
              <a:t>Problème (sans calculatrice)</a:t>
            </a:r>
          </a:p>
          <a:p>
            <a:pPr marL="0" lvl="1" indent="0">
              <a:spcBef>
                <a:spcPct val="0"/>
              </a:spcBef>
              <a:buNone/>
            </a:pPr>
            <a:r>
              <a:rPr lang="fr-FR" altLang="fr-FR" dirty="0">
                <a:solidFill>
                  <a:srgbClr val="00B050"/>
                </a:solidFill>
              </a:rPr>
              <a:t>M. Roba coupe un ruban de 119 cm en 5 parties égales. Combien mesure chaque </a:t>
            </a:r>
            <a:br>
              <a:rPr lang="fr-FR" altLang="fr-FR" dirty="0">
                <a:solidFill>
                  <a:srgbClr val="00B050"/>
                </a:solidFill>
              </a:rPr>
            </a:br>
            <a:r>
              <a:rPr lang="fr-FR" altLang="fr-FR" dirty="0">
                <a:solidFill>
                  <a:srgbClr val="00B050"/>
                </a:solidFill>
              </a:rPr>
              <a:t>partie ?</a:t>
            </a:r>
          </a:p>
          <a:p>
            <a:pPr marL="0" lvl="1" indent="0">
              <a:spcBef>
                <a:spcPct val="0"/>
              </a:spcBef>
              <a:buNone/>
            </a:pPr>
            <a:endParaRPr lang="fr-FR" altLang="fr-FR" dirty="0">
              <a:solidFill>
                <a:srgbClr val="00B050"/>
              </a:solidFill>
            </a:endParaRPr>
          </a:p>
          <a:p>
            <a:pPr marL="0" lvl="1" indent="0">
              <a:spcBef>
                <a:spcPct val="0"/>
              </a:spcBef>
              <a:buNone/>
            </a:pPr>
            <a:endParaRPr lang="fr-FR" altLang="fr-FR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ct val="0"/>
              </a:spcBef>
            </a:pPr>
            <a:br>
              <a:rPr lang="fr-FR" altLang="fr-FR" dirty="0">
                <a:solidFill>
                  <a:schemeClr val="bg1">
                    <a:lumMod val="65000"/>
                  </a:schemeClr>
                </a:solidFill>
              </a:rPr>
            </a:br>
            <a:endParaRPr lang="fr-FR" altLang="fr-FR" dirty="0">
              <a:solidFill>
                <a:schemeClr val="bg1">
                  <a:lumMod val="65000"/>
                </a:schemeClr>
              </a:solidFill>
            </a:endParaRPr>
          </a:p>
          <a:p>
            <a:endParaRPr lang="fr-FR" dirty="0"/>
          </a:p>
        </p:txBody>
      </p:sp>
      <p:sp>
        <p:nvSpPr>
          <p:cNvPr id="13" name="Espace réservé du texte 6">
            <a:extLst>
              <a:ext uri="{FF2B5EF4-FFF2-40B4-BE49-F238E27FC236}">
                <a16:creationId xmlns:a16="http://schemas.microsoft.com/office/drawing/2014/main" id="{DD57694E-8D17-4507-8369-E83F6242B6E5}"/>
              </a:ext>
            </a:extLst>
          </p:cNvPr>
          <p:cNvSpPr txBox="1">
            <a:spLocks/>
          </p:cNvSpPr>
          <p:nvPr/>
        </p:nvSpPr>
        <p:spPr>
          <a:xfrm>
            <a:off x="3776168" y="690931"/>
            <a:ext cx="3392408" cy="9594850"/>
          </a:xfrm>
          <a:prstGeom prst="rect">
            <a:avLst/>
          </a:prstGeom>
        </p:spPr>
        <p:txBody>
          <a:bodyPr vert="horz" lIns="91440" tIns="45720" rIns="91440" bIns="45720" numCol="1" spcCol="360000" rtlCol="0">
            <a:noAutofit/>
          </a:bodyPr>
          <a:lstStyle>
            <a:lvl1pPr marL="0" indent="0" algn="l" defTabSz="1391868" rtl="0" eaLnBrk="1" latinLnBrk="0" hangingPunct="1">
              <a:lnSpc>
                <a:spcPct val="90000"/>
              </a:lnSpc>
              <a:spcBef>
                <a:spcPts val="1522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 b="1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266700" indent="-266700" algn="l" defTabSz="1391868" rtl="0" eaLnBrk="1" latinLnBrk="0" hangingPunct="1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 sz="11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265113" indent="-4763" algn="l" defTabSz="1391868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None/>
              <a:defRPr sz="1100" i="1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2087803" indent="0" algn="l" defTabSz="1391868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None/>
              <a:defRPr sz="274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3131704" indent="-347967" algn="l" defTabSz="1391868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Char char="•"/>
              <a:defRPr sz="274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3827639" indent="-347967" algn="l" defTabSz="1391868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Char char="•"/>
              <a:defRPr sz="27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523573" indent="-347967" algn="l" defTabSz="1391868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Char char="•"/>
              <a:defRPr sz="27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219508" indent="-347967" algn="l" defTabSz="1391868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Char char="•"/>
              <a:defRPr sz="27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915441" indent="-347967" algn="l" defTabSz="1391868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Char char="•"/>
              <a:defRPr sz="27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Ce Gudule ! Il a encore fait 5 erreurs dans sa dictée ! Recopie-la en corrigeant les erreurs.</a:t>
            </a:r>
          </a:p>
          <a:p>
            <a:pPr marL="0" lvl="1" indent="0">
              <a:buNone/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Aussi ne sommes-nous pas étonné aujourd’hui de rencontrer tous ses bateaux échoués. Chaque marins se rappelle ces pêches miraculeuse au cours desquelles il sortait des centaines de langoustes ou de crabe.</a:t>
            </a:r>
          </a:p>
          <a:p>
            <a:pPr marL="0" lvl="1" indent="0">
              <a:buNone/>
            </a:pP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</a:pPr>
            <a:r>
              <a:rPr lang="fr-FR" altLang="fr-FR" dirty="0">
                <a:solidFill>
                  <a:srgbClr val="002060"/>
                </a:solidFill>
              </a:rPr>
              <a:t>Complète les participes passés.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rgbClr val="002060"/>
                </a:solidFill>
              </a:rPr>
              <a:t>Maxence et Charlotte ont pos__ des carreaux dans la cuisine.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rgbClr val="002060"/>
                </a:solidFill>
              </a:rPr>
              <a:t>Ces affiches ont été pos__ à l’envers.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rgbClr val="002060"/>
                </a:solidFill>
              </a:rPr>
              <a:t>Léa a pos__ une carafe d’eau sur la table.</a:t>
            </a:r>
          </a:p>
          <a:p>
            <a:pPr marL="0" lvl="1" indent="0">
              <a:spcBef>
                <a:spcPct val="0"/>
              </a:spcBef>
              <a:buNone/>
            </a:pPr>
            <a:endParaRPr lang="fr-FR" altLang="fr-FR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ct val="0"/>
              </a:spcBef>
            </a:pPr>
            <a:r>
              <a:rPr lang="fr-FR" altLang="fr-FR" dirty="0">
                <a:solidFill>
                  <a:srgbClr val="002060"/>
                </a:solidFill>
              </a:rPr>
              <a:t>Recopie les mots soulignés et indique leur </a:t>
            </a:r>
            <a:br>
              <a:rPr lang="fr-FR" altLang="fr-FR" dirty="0">
                <a:solidFill>
                  <a:srgbClr val="002060"/>
                </a:solidFill>
              </a:rPr>
            </a:br>
            <a:r>
              <a:rPr lang="fr-FR" altLang="fr-FR" dirty="0">
                <a:solidFill>
                  <a:srgbClr val="002060"/>
                </a:solidFill>
              </a:rPr>
              <a:t>nature :</a:t>
            </a:r>
          </a:p>
          <a:p>
            <a:pPr marL="0" lvl="1" indent="0">
              <a:spcBef>
                <a:spcPct val="0"/>
              </a:spcBef>
              <a:buNone/>
            </a:pPr>
            <a:r>
              <a:rPr lang="fr-FR" altLang="fr-FR" u="sng" dirty="0">
                <a:solidFill>
                  <a:srgbClr val="002060"/>
                </a:solidFill>
              </a:rPr>
              <a:t>Là-bas</a:t>
            </a:r>
            <a:r>
              <a:rPr lang="fr-FR" altLang="fr-FR" dirty="0">
                <a:solidFill>
                  <a:srgbClr val="002060"/>
                </a:solidFill>
              </a:rPr>
              <a:t>, tout est </a:t>
            </a:r>
            <a:r>
              <a:rPr lang="fr-FR" altLang="fr-FR" u="sng" dirty="0">
                <a:solidFill>
                  <a:srgbClr val="002060"/>
                </a:solidFill>
              </a:rPr>
              <a:t>neuf</a:t>
            </a:r>
            <a:r>
              <a:rPr lang="fr-FR" altLang="fr-FR" dirty="0">
                <a:solidFill>
                  <a:srgbClr val="002060"/>
                </a:solidFill>
              </a:rPr>
              <a:t> et tout </a:t>
            </a:r>
            <a:r>
              <a:rPr lang="fr-FR" altLang="fr-FR" u="sng" dirty="0">
                <a:solidFill>
                  <a:srgbClr val="002060"/>
                </a:solidFill>
              </a:rPr>
              <a:t>est</a:t>
            </a:r>
            <a:r>
              <a:rPr lang="fr-FR" altLang="fr-FR" dirty="0">
                <a:solidFill>
                  <a:srgbClr val="002060"/>
                </a:solidFill>
              </a:rPr>
              <a:t> sauvage. </a:t>
            </a:r>
            <a:r>
              <a:rPr lang="fr-FR" altLang="fr-FR" u="sng" dirty="0">
                <a:solidFill>
                  <a:srgbClr val="002060"/>
                </a:solidFill>
              </a:rPr>
              <a:t>Libre</a:t>
            </a:r>
            <a:r>
              <a:rPr lang="fr-FR" altLang="fr-FR" dirty="0">
                <a:solidFill>
                  <a:srgbClr val="002060"/>
                </a:solidFill>
              </a:rPr>
              <a:t> continent </a:t>
            </a:r>
            <a:r>
              <a:rPr lang="fr-FR" altLang="fr-FR" u="sng" dirty="0">
                <a:solidFill>
                  <a:srgbClr val="002060"/>
                </a:solidFill>
              </a:rPr>
              <a:t>sans</a:t>
            </a:r>
            <a:r>
              <a:rPr lang="fr-FR" altLang="fr-FR" dirty="0">
                <a:solidFill>
                  <a:srgbClr val="002060"/>
                </a:solidFill>
              </a:rPr>
              <a:t> grillage. </a:t>
            </a:r>
            <a:r>
              <a:rPr lang="fr-FR" altLang="fr-FR" u="sng" dirty="0">
                <a:solidFill>
                  <a:srgbClr val="002060"/>
                </a:solidFill>
              </a:rPr>
              <a:t>Ici</a:t>
            </a:r>
            <a:r>
              <a:rPr lang="fr-FR" altLang="fr-FR" dirty="0">
                <a:solidFill>
                  <a:srgbClr val="002060"/>
                </a:solidFill>
              </a:rPr>
              <a:t>, </a:t>
            </a:r>
            <a:r>
              <a:rPr lang="fr-FR" altLang="fr-FR" u="sng" dirty="0">
                <a:solidFill>
                  <a:srgbClr val="002060"/>
                </a:solidFill>
              </a:rPr>
              <a:t>nos</a:t>
            </a:r>
            <a:r>
              <a:rPr lang="fr-FR" altLang="fr-FR" dirty="0">
                <a:solidFill>
                  <a:srgbClr val="002060"/>
                </a:solidFill>
              </a:rPr>
              <a:t> rêves sont étroits.</a:t>
            </a:r>
          </a:p>
          <a:p>
            <a:pPr marL="0" lvl="1" indent="0">
              <a:spcBef>
                <a:spcPct val="0"/>
              </a:spcBef>
              <a:buNone/>
            </a:pPr>
            <a:endParaRPr lang="fr-FR" altLang="fr-FR" dirty="0">
              <a:solidFill>
                <a:schemeClr val="bg1">
                  <a:lumMod val="65000"/>
                </a:schemeClr>
              </a:solidFill>
            </a:endParaRPr>
          </a:p>
          <a:p>
            <a:pPr marL="0" lvl="1" indent="0">
              <a:spcBef>
                <a:spcPct val="0"/>
              </a:spcBef>
              <a:buNone/>
            </a:pPr>
            <a:r>
              <a:rPr lang="fr-FR" altLang="fr-FR" dirty="0">
                <a:solidFill>
                  <a:srgbClr val="002060"/>
                </a:solidFill>
              </a:rPr>
              <a:t>Verte, Lis jusqu’à la fin.</a:t>
            </a:r>
          </a:p>
          <a:p>
            <a:pPr marL="0" lvl="1" indent="0">
              <a:spcBef>
                <a:spcPct val="0"/>
              </a:spcBef>
              <a:buNone/>
            </a:pPr>
            <a:endParaRPr lang="fr-FR" altLang="fr-FR" dirty="0">
              <a:solidFill>
                <a:srgbClr val="002060"/>
              </a:solidFill>
            </a:endParaRPr>
          </a:p>
          <a:p>
            <a:pPr marL="0" lvl="1" indent="0">
              <a:spcBef>
                <a:spcPct val="0"/>
              </a:spcBef>
              <a:buNone/>
            </a:pPr>
            <a:r>
              <a:rPr lang="fr-FR" altLang="fr-FR" b="1" dirty="0">
                <a:solidFill>
                  <a:srgbClr val="002060"/>
                </a:solidFill>
              </a:rPr>
              <a:t>Réponds aux questions en faisant une phrase.</a:t>
            </a:r>
          </a:p>
          <a:p>
            <a:pPr marL="0" lvl="1" indent="0">
              <a:spcBef>
                <a:spcPct val="0"/>
              </a:spcBef>
              <a:buNone/>
            </a:pPr>
            <a:r>
              <a:rPr lang="fr-FR" altLang="fr-FR" dirty="0">
                <a:solidFill>
                  <a:srgbClr val="002060"/>
                </a:solidFill>
              </a:rPr>
              <a:t>1) Que montre le miroir liquide ?</a:t>
            </a:r>
          </a:p>
          <a:p>
            <a:pPr marL="0" lvl="1" indent="0">
              <a:spcBef>
                <a:spcPct val="0"/>
              </a:spcBef>
              <a:buNone/>
            </a:pPr>
            <a:r>
              <a:rPr lang="fr-FR" altLang="fr-FR" dirty="0">
                <a:solidFill>
                  <a:srgbClr val="002060"/>
                </a:solidFill>
              </a:rPr>
              <a:t>2) Pourquoi le père de Verte veut-il rencontrer Ursule ?</a:t>
            </a:r>
          </a:p>
          <a:p>
            <a:pPr marL="0" lvl="1" indent="0">
              <a:spcBef>
                <a:spcPct val="0"/>
              </a:spcBef>
              <a:buNone/>
            </a:pPr>
            <a:endParaRPr lang="fr-FR" altLang="fr-FR" dirty="0">
              <a:solidFill>
                <a:srgbClr val="002060"/>
              </a:solidFill>
            </a:endParaRPr>
          </a:p>
          <a:p>
            <a:pPr marL="0" lvl="1" indent="0">
              <a:spcBef>
                <a:spcPct val="0"/>
              </a:spcBef>
              <a:buNone/>
            </a:pPr>
            <a:r>
              <a:rPr lang="fr-FR" altLang="fr-FR" b="1" dirty="0">
                <a:solidFill>
                  <a:srgbClr val="002060"/>
                </a:solidFill>
              </a:rPr>
              <a:t>Vrai ou faux.</a:t>
            </a:r>
          </a:p>
          <a:p>
            <a:pPr marL="0" lvl="1" indent="0">
              <a:spcBef>
                <a:spcPct val="0"/>
              </a:spcBef>
              <a:buNone/>
            </a:pPr>
            <a:r>
              <a:rPr lang="fr-FR" altLang="fr-FR" dirty="0">
                <a:solidFill>
                  <a:srgbClr val="002060"/>
                </a:solidFill>
              </a:rPr>
              <a:t>1) Le père de Verte est aussi le père de Soufi.</a:t>
            </a:r>
          </a:p>
          <a:p>
            <a:pPr marL="0" lvl="1" indent="0">
              <a:spcBef>
                <a:spcPct val="0"/>
              </a:spcBef>
              <a:buNone/>
            </a:pPr>
            <a:r>
              <a:rPr lang="fr-FR" altLang="fr-FR" dirty="0">
                <a:solidFill>
                  <a:srgbClr val="002060"/>
                </a:solidFill>
              </a:rPr>
              <a:t>2) Soufi emmène Verte voir son père.</a:t>
            </a:r>
          </a:p>
          <a:p>
            <a:pPr marL="0" lvl="1" indent="0">
              <a:spcBef>
                <a:spcPct val="0"/>
              </a:spcBef>
              <a:buNone/>
            </a:pPr>
            <a:r>
              <a:rPr lang="fr-FR" altLang="fr-FR" dirty="0">
                <a:solidFill>
                  <a:srgbClr val="002060"/>
                </a:solidFill>
              </a:rPr>
              <a:t>3) Ursule refuse que Verte voit son père.</a:t>
            </a:r>
            <a:endParaRPr lang="fr-FR" altLang="fr-FR" dirty="0">
              <a:solidFill>
                <a:schemeClr val="bg1">
                  <a:lumMod val="65000"/>
                </a:schemeClr>
              </a:solidFill>
            </a:endParaRPr>
          </a:p>
          <a:p>
            <a:pPr marL="0" lvl="1" indent="0">
              <a:spcBef>
                <a:spcPct val="0"/>
              </a:spcBef>
              <a:buNone/>
            </a:pPr>
            <a:endParaRPr lang="fr-FR" altLang="fr-FR" dirty="0">
              <a:solidFill>
                <a:schemeClr val="bg1">
                  <a:lumMod val="65000"/>
                </a:schemeClr>
              </a:solidFill>
            </a:endParaRPr>
          </a:p>
          <a:p>
            <a:pPr indent="-266700">
              <a:spcBef>
                <a:spcPct val="0"/>
              </a:spcBef>
            </a:pPr>
            <a:r>
              <a:rPr lang="fr-FR" dirty="0">
                <a:solidFill>
                  <a:srgbClr val="00B050"/>
                </a:solidFill>
              </a:rPr>
              <a:t>Pose et calcule les opérations :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rgbClr val="00B050"/>
                </a:solidFill>
              </a:rPr>
              <a:t>709 : 8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rgbClr val="00B050"/>
                </a:solidFill>
              </a:rPr>
              <a:t>7,8 x 20,6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rgbClr val="00B050"/>
                </a:solidFill>
              </a:rPr>
              <a:t>20493,29 - 200,59</a:t>
            </a:r>
          </a:p>
          <a:p>
            <a:pPr lvl="2">
              <a:spcBef>
                <a:spcPct val="0"/>
              </a:spcBef>
            </a:pPr>
            <a:r>
              <a:rPr lang="fr-FR" altLang="fr-FR" dirty="0">
                <a:solidFill>
                  <a:srgbClr val="00B050"/>
                </a:solidFill>
              </a:rPr>
              <a:t>Fais la somme des trois résultats et décode-la. Quel prénom trouves-tu ?</a:t>
            </a:r>
          </a:p>
          <a:p>
            <a:pPr lvl="2">
              <a:spcBef>
                <a:spcPct val="0"/>
              </a:spcBef>
            </a:pPr>
            <a:endParaRPr lang="fr-FR" altLang="fr-FR" dirty="0">
              <a:solidFill>
                <a:srgbClr val="00B050"/>
              </a:solidFill>
            </a:endParaRPr>
          </a:p>
          <a:p>
            <a:pPr lvl="2">
              <a:spcBef>
                <a:spcPct val="0"/>
              </a:spcBef>
            </a:pPr>
            <a:endParaRPr lang="fr-FR" altLang="fr-FR" dirty="0">
              <a:solidFill>
                <a:schemeClr val="bg1">
                  <a:lumMod val="65000"/>
                </a:schemeClr>
              </a:solidFill>
            </a:endParaRPr>
          </a:p>
          <a:p>
            <a:pPr lvl="2">
              <a:spcBef>
                <a:spcPct val="0"/>
              </a:spcBef>
            </a:pPr>
            <a:endParaRPr lang="fr-FR" altLang="fr-FR" dirty="0">
              <a:solidFill>
                <a:schemeClr val="bg1">
                  <a:lumMod val="65000"/>
                </a:schemeClr>
              </a:solidFill>
            </a:endParaRPr>
          </a:p>
          <a:p>
            <a:pPr lvl="2">
              <a:spcBef>
                <a:spcPct val="0"/>
              </a:spcBef>
            </a:pPr>
            <a:endParaRPr lang="fr-FR" altLang="fr-FR" dirty="0">
              <a:solidFill>
                <a:schemeClr val="bg1">
                  <a:lumMod val="65000"/>
                </a:schemeClr>
              </a:solidFill>
            </a:endParaRPr>
          </a:p>
          <a:p>
            <a:pPr lvl="2">
              <a:spcBef>
                <a:spcPct val="0"/>
              </a:spcBef>
            </a:pPr>
            <a:endParaRPr lang="fr-FR" altLang="fr-FR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ct val="0"/>
              </a:spcBef>
            </a:pPr>
            <a:r>
              <a:rPr lang="fr-FR" altLang="fr-FR" dirty="0">
                <a:solidFill>
                  <a:srgbClr val="00B050"/>
                </a:solidFill>
              </a:rPr>
              <a:t>Problème (sans calculatrice)</a:t>
            </a:r>
          </a:p>
          <a:p>
            <a:pPr marL="0" lvl="1" indent="0">
              <a:spcBef>
                <a:spcPct val="0"/>
              </a:spcBef>
              <a:buNone/>
            </a:pPr>
            <a:r>
              <a:rPr lang="fr-FR" altLang="fr-FR" dirty="0">
                <a:solidFill>
                  <a:srgbClr val="00B050"/>
                </a:solidFill>
              </a:rPr>
              <a:t>Pour la fête du village, 680 invités sont attendus. Ils sont assis à des tables de 9 personnes.</a:t>
            </a:r>
          </a:p>
          <a:p>
            <a:pPr marL="0" lvl="1" indent="0">
              <a:spcBef>
                <a:spcPct val="0"/>
              </a:spcBef>
              <a:buNone/>
            </a:pPr>
            <a:r>
              <a:rPr lang="fr-FR" altLang="fr-FR" dirty="0">
                <a:solidFill>
                  <a:srgbClr val="00B050"/>
                </a:solidFill>
              </a:rPr>
              <a:t>Combien de tables sont nécessaires pour assoir tout le monde ?</a:t>
            </a:r>
          </a:p>
          <a:p>
            <a:pPr lvl="1">
              <a:spcBef>
                <a:spcPct val="0"/>
              </a:spcBef>
            </a:pPr>
            <a:endParaRPr lang="fr-FR" altLang="fr-FR" dirty="0">
              <a:solidFill>
                <a:schemeClr val="accent5">
                  <a:lumMod val="50000"/>
                </a:schemeClr>
              </a:solidFill>
            </a:endParaRPr>
          </a:p>
          <a:p>
            <a:pPr marL="0" lvl="1" indent="0">
              <a:spcBef>
                <a:spcPct val="0"/>
              </a:spcBef>
              <a:buNone/>
            </a:pPr>
            <a:endParaRPr lang="fr-FR" altLang="fr-FR" dirty="0">
              <a:solidFill>
                <a:schemeClr val="accent1">
                  <a:lumMod val="50000"/>
                </a:schemeClr>
              </a:solidFill>
            </a:endParaRPr>
          </a:p>
          <a:p>
            <a:pPr marL="0" lvl="1" indent="0">
              <a:buNone/>
            </a:pPr>
            <a:endParaRPr lang="fr-FR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40149CA-E06C-482B-87B4-E7891963B3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635" y="4543104"/>
            <a:ext cx="2426340" cy="610091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72DA7E32-E428-480F-B29B-925E3940F1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9885" y="6802966"/>
            <a:ext cx="2426340" cy="61009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A5729E88-FCD2-48C5-B1C6-EE357D33C60C}"/>
              </a:ext>
            </a:extLst>
          </p:cNvPr>
          <p:cNvSpPr/>
          <p:nvPr/>
        </p:nvSpPr>
        <p:spPr>
          <a:xfrm>
            <a:off x="-304126" y="9293559"/>
            <a:ext cx="4080294" cy="13618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09337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8860DA30-4C01-4828-B9E4-224C5CEE80C5}" vid="{7482661F-7C36-4DD0-8A40-E8196D1064D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Présentation A4 portrait</Template>
  <TotalTime>2137</TotalTime>
  <Words>951</Words>
  <Application>Microsoft Office PowerPoint</Application>
  <PresentationFormat>Personnalisé</PresentationFormat>
  <Paragraphs>117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Aharoni</vt:lpstr>
      <vt:lpstr>Arial</vt:lpstr>
      <vt:lpstr>Calibri</vt:lpstr>
      <vt:lpstr>Calibri Light</vt:lpstr>
      <vt:lpstr>Century Gothic</vt:lpstr>
      <vt:lpstr>Thème Office</vt:lpstr>
      <vt:lpstr>Lundi 27 avril</vt:lpstr>
      <vt:lpstr>Mercredi 29 avril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Delphine</dc:creator>
  <cp:lastModifiedBy>Delphine</cp:lastModifiedBy>
  <cp:revision>86</cp:revision>
  <dcterms:created xsi:type="dcterms:W3CDTF">2020-03-23T08:07:24Z</dcterms:created>
  <dcterms:modified xsi:type="dcterms:W3CDTF">2020-04-09T15:07:57Z</dcterms:modified>
</cp:coreProperties>
</file>