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2" y="144654"/>
            <a:ext cx="3392408" cy="555802"/>
          </a:xfrm>
        </p:spPr>
        <p:txBody>
          <a:bodyPr anchor="b">
            <a:normAutofit/>
          </a:bodyPr>
          <a:lstStyle>
            <a:lvl1pPr algn="l">
              <a:defRPr sz="24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E6341DF-4B8E-430F-8048-4B64CE666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7181850" cy="9594850"/>
          </a:xfrm>
        </p:spPr>
        <p:txBody>
          <a:bodyPr numCol="2" spcCol="360000">
            <a:noAutofit/>
          </a:bodyPr>
          <a:lstStyle>
            <a:lvl1pPr marL="0" indent="0">
              <a:spcAft>
                <a:spcPts val="600"/>
              </a:spcAft>
              <a:buNone/>
              <a:defRPr sz="1100" b="1">
                <a:latin typeface="Century Gothic" panose="020B0502020202020204" pitchFamily="34" charset="0"/>
              </a:defRPr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100">
                <a:latin typeface="Century Gothic" panose="020B0502020202020204" pitchFamily="34" charset="0"/>
              </a:defRPr>
            </a:lvl2pPr>
            <a:lvl3pPr marL="265113" indent="-4763">
              <a:buNone/>
              <a:defRPr sz="1100" i="1">
                <a:latin typeface="Century Gothic" panose="020B0502020202020204" pitchFamily="34" charset="0"/>
              </a:defRPr>
            </a:lvl3pPr>
            <a:lvl4pPr marL="2087803" indent="0">
              <a:buNone/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ED9661-4320-469D-AFE2-9CEC96CAAB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799536"/>
            <a:ext cx="661480" cy="6982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6DAB6DC-3315-4BF4-AF6E-A3202F91F002}"/>
              </a:ext>
            </a:extLst>
          </p:cNvPr>
          <p:cNvSpPr txBox="1"/>
          <p:nvPr userDrawn="1"/>
        </p:nvSpPr>
        <p:spPr>
          <a:xfrm>
            <a:off x="745702" y="10110081"/>
            <a:ext cx="2661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dirty="0"/>
              <a:t>Téléchargé gratuitement sur www.charivarialecole.fr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47BDBC3-EBF1-4627-A101-36B273ADC89F}"/>
              </a:ext>
            </a:extLst>
          </p:cNvPr>
          <p:cNvSpPr txBox="1"/>
          <p:nvPr userDrawn="1"/>
        </p:nvSpPr>
        <p:spPr>
          <a:xfrm>
            <a:off x="6973485" y="-55249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CM2</a:t>
            </a:r>
          </a:p>
        </p:txBody>
      </p:sp>
    </p:spTree>
    <p:extLst>
      <p:ext uri="{BB962C8B-B14F-4D97-AF65-F5344CB8AC3E}">
        <p14:creationId xmlns:p14="http://schemas.microsoft.com/office/powerpoint/2010/main" val="200564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2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2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1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499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7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5935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1868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03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37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672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0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54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47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34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3"/>
            <a:ext cx="6520220" cy="20178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559104"/>
            <a:ext cx="3198096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813280"/>
            <a:ext cx="3198096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0"/>
            <a:ext cx="3213847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8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4"/>
            <a:ext cx="3827085" cy="7418740"/>
          </a:xfrm>
        </p:spPr>
        <p:txBody>
          <a:bodyPr/>
          <a:lstStyle>
            <a:lvl1pPr>
              <a:defRPr sz="4870"/>
            </a:lvl1pPr>
            <a:lvl2pPr>
              <a:defRPr sz="4261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4"/>
            <a:ext cx="3827085" cy="7418740"/>
          </a:xfrm>
        </p:spPr>
        <p:txBody>
          <a:bodyPr anchor="t"/>
          <a:lstStyle>
            <a:lvl1pPr marL="0" indent="0">
              <a:buNone/>
              <a:defRPr sz="4870"/>
            </a:lvl1pPr>
            <a:lvl2pPr marL="695935" indent="0">
              <a:buNone/>
              <a:defRPr sz="4261"/>
            </a:lvl2pPr>
            <a:lvl3pPr marL="1391868" indent="0">
              <a:buNone/>
              <a:defRPr sz="3654"/>
            </a:lvl3pPr>
            <a:lvl4pPr marL="2087803" indent="0">
              <a:buNone/>
              <a:defRPr sz="3045"/>
            </a:lvl4pPr>
            <a:lvl5pPr marL="2783737" indent="0">
              <a:buNone/>
              <a:defRPr sz="3045"/>
            </a:lvl5pPr>
            <a:lvl6pPr marL="3479672" indent="0">
              <a:buNone/>
              <a:defRPr sz="3045"/>
            </a:lvl6pPr>
            <a:lvl7pPr marL="4175605" indent="0">
              <a:buNone/>
              <a:defRPr sz="3045"/>
            </a:lvl7pPr>
            <a:lvl8pPr marL="4871540" indent="0">
              <a:buNone/>
              <a:defRPr sz="3045"/>
            </a:lvl8pPr>
            <a:lvl9pPr marL="5567474" indent="0">
              <a:buNone/>
              <a:defRPr sz="304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3"/>
            <a:ext cx="6520220" cy="2017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8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2" y="9675780"/>
            <a:ext cx="2551391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1868" rtl="0" eaLnBrk="1" latinLnBrk="0" hangingPunct="1">
        <a:lnSpc>
          <a:spcPct val="90000"/>
        </a:lnSpc>
        <a:spcBef>
          <a:spcPct val="0"/>
        </a:spcBef>
        <a:buNone/>
        <a:defRPr sz="66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67" indent="-347967" algn="l" defTabSz="1391868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1" kern="1200">
          <a:solidFill>
            <a:schemeClr val="tx1"/>
          </a:solidFill>
          <a:latin typeface="+mn-lt"/>
          <a:ea typeface="+mn-ea"/>
          <a:cs typeface="+mn-cs"/>
        </a:defRPr>
      </a:lvl1pPr>
      <a:lvl2pPr marL="104390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39836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5770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04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639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573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508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44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3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868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03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37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672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0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54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474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Lundi 6 avril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Mardi 7 avril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18B63D4-14A6-43C8-9C34-276158711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56" y="4471031"/>
            <a:ext cx="2305050" cy="4000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CAE7420-DBAA-4B09-B3E6-52C87FB28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976" y="6415948"/>
            <a:ext cx="2305050" cy="400050"/>
          </a:xfrm>
          <a:prstGeom prst="rect">
            <a:avLst/>
          </a:prstGeom>
        </p:spPr>
      </p:pic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Les gazelles, capturé jeunes, broutent dans votre main. Elles se laissent caressé, et plonge leurs museau humide dans le creux </a:t>
            </a:r>
            <a:br>
              <a:rPr lang="fr-FR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de la paume. On les croit apprivoisé… 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Les voisins sont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pass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__ nous voir.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Mon frère m’a passé__ sa raquette.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Léa a passé__ de bonnes vacances !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Rédaction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Cette nuit, un pigeon voyageur m’a réveillé…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indent="-266700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178 : 6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9,7 x 28,9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5432,18 - 275,17</a:t>
            </a:r>
          </a:p>
          <a:p>
            <a:pPr lvl="2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 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(Indice : Athlétisme)</a:t>
            </a: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Problème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rgbClr val="00B050"/>
                </a:solidFill>
              </a:rPr>
              <a:t>Une papèterie a reçu 500 cahiers.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Le lundi, elle vend 20% des cahiers.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Le mardi, elle vend 15% de ce qui lui reste.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rgbClr val="00B050"/>
                </a:solidFill>
              </a:rPr>
              <a:t>Combien reste-t-il de cahiers le mardi soir ?</a:t>
            </a:r>
            <a:br>
              <a:rPr lang="fr-FR" dirty="0">
                <a:solidFill>
                  <a:srgbClr val="00B050"/>
                </a:solidFill>
              </a:rPr>
            </a:b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DD57694E-8D17-4507-8369-E83F6242B6E5}"/>
              </a:ext>
            </a:extLst>
          </p:cNvPr>
          <p:cNvSpPr txBox="1">
            <a:spLocks/>
          </p:cNvSpPr>
          <p:nvPr/>
        </p:nvSpPr>
        <p:spPr>
          <a:xfrm>
            <a:off x="3776168" y="690931"/>
            <a:ext cx="3392408" cy="9594850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391868" rtl="0" eaLnBrk="1" latinLnBrk="0" hangingPunct="1">
              <a:lnSpc>
                <a:spcPct val="90000"/>
              </a:lnSpc>
              <a:spcBef>
                <a:spcPts val="1522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6700" indent="-266700" algn="l" defTabSz="1391868" rtl="0" eaLnBrk="1" latinLnBrk="0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265113" indent="-4763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11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2087803" indent="0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131704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3827639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23573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19508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15441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Mais vient le jour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ou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vous l’ai retrouvez, </a:t>
            </a:r>
            <a:br>
              <a:rPr lang="fr-FR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pesant de leur petite cornes contre l’enclos, dans la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dirèction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du désert... 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Sidonie a coiffé__ la poupée.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La poupée que j’ai coiffé__ est jolie !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Sidonie, tu t’es coiffé__ ?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Repère le sujet, les compléments circonstanciels, les COD, les COI et les compléments du nom.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Un jour, Léon a trouvé un oiseau près de la fenêtre de la classe.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La pauvre bête à plumes avait une aile cassée.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Nous avons soigné l’oiseau pendant un mois.</a:t>
            </a:r>
            <a:b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</a:b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Transforme les phrases en changeant le sujet, comme demandé.</a:t>
            </a: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Romain lance le ballon.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Léa et moi…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Nous voulons réussir.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Je…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Je range mon casier.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Nous…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676 : 9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9,9 x 18,6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1948,18 - 189,43</a:t>
            </a:r>
          </a:p>
          <a:p>
            <a:pPr lvl="2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</a:t>
            </a:r>
          </a:p>
          <a:p>
            <a:pPr lvl="2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(Indice : champion au dojo)</a:t>
            </a:r>
            <a:br>
              <a:rPr lang="fr-FR" dirty="0">
                <a:solidFill>
                  <a:srgbClr val="00B050"/>
                </a:solidFill>
              </a:rPr>
            </a:b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Problème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rgbClr val="00B050"/>
                </a:solidFill>
              </a:rPr>
              <a:t>À l’émission </a:t>
            </a:r>
            <a:r>
              <a:rPr lang="fr-FR" dirty="0" err="1">
                <a:solidFill>
                  <a:srgbClr val="00B050"/>
                </a:solidFill>
              </a:rPr>
              <a:t>QuiChanteMieux</a:t>
            </a:r>
            <a:r>
              <a:rPr lang="fr-FR" dirty="0">
                <a:solidFill>
                  <a:srgbClr val="00B050"/>
                </a:solidFill>
              </a:rPr>
              <a:t>, 300 personnes ont élu le meilleur chanteur.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Gudule a obtenu 40% des voix.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Gédéon n’a obtenu que 5% des voix.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Julie a obtenu le reste des voix.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Combien de voix chaque chanteur a-t-il obtenues ?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rgbClr val="00B050"/>
                </a:solidFill>
              </a:rPr>
              <a:t>Qui a gagné le concours ?</a:t>
            </a: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49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Mercredi 8 avril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Jeudi 9 avril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18B63D4-14A6-43C8-9C34-276158711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56" y="4669811"/>
            <a:ext cx="2305050" cy="4000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CAE7420-DBAA-4B09-B3E6-52C87FB28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121" y="5382280"/>
            <a:ext cx="2305050" cy="40005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F37747FC-32E6-4C87-B8E4-EF461D299E79}"/>
              </a:ext>
            </a:extLst>
          </p:cNvPr>
          <p:cNvSpPr txBox="1"/>
          <p:nvPr/>
        </p:nvSpPr>
        <p:spPr>
          <a:xfrm>
            <a:off x="4369717" y="9996692"/>
            <a:ext cx="24625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/>
              <a:t>(Un pot de deux litres pour peindre 24 m²)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À la fin de la semaine, les élèves de CM2 B partirons en classe de patrimoine pour trois semaines. Ils logeront dans un château au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bord de la Loire. Ils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si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rendront en autocar par Orléans. Certains d’entre eux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on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rarement eu l’occasion de faire un si long voyage.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Dans la cour de récréation, de petits groupes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ce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retrouvent pour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rêvé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du séjour avant le départ.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La serrure a-t-elle été réparé___ ?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Voici les appareils que maman a réparé__. 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Maman a réparé__ la cafetière.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698 : 6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7,9 x 20,71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4930,61 - 192,549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Fais la somme des trois résultats et décode-la. Quel mot trouves-tu ?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(Indice : Crépuscule)</a:t>
            </a: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Problème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Dans la ville de jolibois, 2 400 personnes ont voté pour élire leur maire.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M.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Votépourmoi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a obtenu 240 voix.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Mme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Jevégagner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a obtenu 40 % des voix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M.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Chuilemeilleur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a obtenu 25% des voix.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Mme.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Laviébelle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a obtenu le reste des voix.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le tableau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b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</a:b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DD57694E-8D17-4507-8369-E83F6242B6E5}"/>
              </a:ext>
            </a:extLst>
          </p:cNvPr>
          <p:cNvSpPr txBox="1">
            <a:spLocks/>
          </p:cNvSpPr>
          <p:nvPr/>
        </p:nvSpPr>
        <p:spPr>
          <a:xfrm>
            <a:off x="3776168" y="690931"/>
            <a:ext cx="3392408" cy="9594850"/>
          </a:xfrm>
          <a:prstGeom prst="rect">
            <a:avLst/>
          </a:prstGeom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391868" rtl="0" eaLnBrk="1" latinLnBrk="0" hangingPunct="1">
              <a:lnSpc>
                <a:spcPct val="90000"/>
              </a:lnSpc>
              <a:spcBef>
                <a:spcPts val="1522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266700" indent="-266700" algn="l" defTabSz="1391868" rtl="0" eaLnBrk="1" latinLnBrk="0" hangingPunct="1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  <a:defRPr sz="11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265113" indent="-4763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11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2087803" indent="0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None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3131704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3827639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23573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19508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15441" indent="-347967" algn="l" defTabSz="1391868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7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Malgré un temps maussade, hier, sur la Promenade des Anglais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Nice, plus de dix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milles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personnes ont participé avec enthousiasme au défilé de belles et élégante jeunes filles juchées sur des chars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abondament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fleurits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Les dragons que Sigrid a réveillé__ sont furieux.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Sigrid a réveillé__ deux dragons.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Les dragons ont été réveillé__ par Sigrid.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Recopie les mots soulignés et indique leur </a:t>
            </a:r>
            <a:b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nature :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Comme il a </a:t>
            </a:r>
            <a:r>
              <a:rPr lang="fr-FR" altLang="fr-FR" u="sng" dirty="0">
                <a:solidFill>
                  <a:schemeClr val="accent5">
                    <a:lumMod val="50000"/>
                  </a:schemeClr>
                </a:solidFill>
              </a:rPr>
              <a:t>très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faim, Barnabé mange </a:t>
            </a:r>
            <a:r>
              <a:rPr lang="fr-FR" altLang="fr-FR" u="sng" dirty="0">
                <a:solidFill>
                  <a:schemeClr val="accent5">
                    <a:lumMod val="50000"/>
                  </a:schemeClr>
                </a:solidFill>
              </a:rPr>
              <a:t>salement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. En plus, il est </a:t>
            </a:r>
            <a:r>
              <a:rPr lang="fr-FR" altLang="fr-FR" u="sng" dirty="0">
                <a:solidFill>
                  <a:schemeClr val="accent5">
                    <a:lumMod val="50000"/>
                  </a:schemeClr>
                </a:solidFill>
              </a:rPr>
              <a:t>assis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sur une chaise </a:t>
            </a:r>
            <a:r>
              <a:rPr lang="fr-FR" altLang="fr-FR" u="sng" dirty="0">
                <a:solidFill>
                  <a:schemeClr val="accent5">
                    <a:lumMod val="50000"/>
                  </a:schemeClr>
                </a:solidFill>
              </a:rPr>
              <a:t>trop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u="sng" dirty="0">
                <a:solidFill>
                  <a:schemeClr val="accent5">
                    <a:lumMod val="50000"/>
                  </a:schemeClr>
                </a:solidFill>
              </a:rPr>
              <a:t>petite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fr-FR" altLang="fr-FR" u="sng" dirty="0">
                <a:solidFill>
                  <a:schemeClr val="accent5">
                    <a:lumMod val="50000"/>
                  </a:schemeClr>
                </a:solidFill>
              </a:rPr>
              <a:t>Demain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, il fera un effort  !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indent="-266700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676 : 3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9,08 x 16,8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6854,16 - 164,034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Fais la somme des trois résultats et décode-la. Quel mot trouves-tu ?</a:t>
            </a:r>
            <a:b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(Indice : garde ou guet).</a:t>
            </a: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Problème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Les chips contiennent 35% de lipides.</a:t>
            </a:r>
            <a:b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Quelle masse de lipides (matières grasses) est contenue dans un paquet de 200 g de chips ? </a:t>
            </a:r>
            <a:b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</a:b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562A0F3-939A-43A5-A05C-62290CE07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06" y="6836108"/>
            <a:ext cx="3101148" cy="108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3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Vendredi 10 avril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18B63D4-14A6-43C8-9C34-276158711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56" y="4661861"/>
            <a:ext cx="2305050" cy="40005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F37747FC-32E6-4C87-B8E4-EF461D299E79}"/>
              </a:ext>
            </a:extLst>
          </p:cNvPr>
          <p:cNvSpPr txBox="1"/>
          <p:nvPr/>
        </p:nvSpPr>
        <p:spPr>
          <a:xfrm>
            <a:off x="4369717" y="9996692"/>
            <a:ext cx="24625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i="1" dirty="0"/>
              <a:t>(Un pot de deux litres pour peindre 24 m²)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70D4AD8-1C8A-4931-B838-998635B6D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3392408" cy="9594850"/>
          </a:xfrm>
        </p:spPr>
        <p:txBody>
          <a:bodyPr numCol="1"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Gudule ! Il a encore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Participaient également musiques et troupes folkloriques venu du monde entier. La fête c’est terminer par le déshabillage des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chars de leur habit de fleurs offertes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au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spectateurs comme l’exigent la tradition.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les participes passés.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Marie s’est coupé__ profondément.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Elle s’est coupé__ la main.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Marie a coup__ des planches.</a:t>
            </a:r>
          </a:p>
          <a:p>
            <a:pPr lvl="1">
              <a:spcBef>
                <a:spcPct val="0"/>
              </a:spcBef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Rédaction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J’ai construit une fusée.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indent="-266700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>
              <a:spcBef>
                <a:spcPct val="0"/>
              </a:spcBef>
            </a:pPr>
            <a:r>
              <a:rPr lang="fr-FR" dirty="0"/>
              <a:t>993 : 4</a:t>
            </a:r>
          </a:p>
          <a:p>
            <a:pPr lvl="1">
              <a:spcBef>
                <a:spcPct val="0"/>
              </a:spcBef>
            </a:pPr>
            <a:r>
              <a:rPr lang="fr-FR" dirty="0"/>
              <a:t>8,28 x 11,7</a:t>
            </a:r>
          </a:p>
          <a:p>
            <a:pPr lvl="1">
              <a:spcBef>
                <a:spcPct val="0"/>
              </a:spcBef>
            </a:pPr>
            <a:r>
              <a:rPr lang="fr-FR" dirty="0"/>
              <a:t>7310,13 - 282,256</a:t>
            </a:r>
          </a:p>
          <a:p>
            <a:pPr lvl="2"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(Indice : bien faite ou bien pleine). </a:t>
            </a: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 lvl="2"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endParaRPr 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dirty="0">
                <a:solidFill>
                  <a:srgbClr val="00B050"/>
                </a:solidFill>
              </a:rPr>
              <a:t>Problème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dirty="0">
                <a:solidFill>
                  <a:srgbClr val="00B050"/>
                </a:solidFill>
              </a:rPr>
              <a:t>Avant le confinement, ce vélo coutait 300 euros. Mais aujourd’hui, le vendeur le solde. Il annonce une réduction de 30%. </a:t>
            </a:r>
          </a:p>
          <a:p>
            <a:pPr marL="227013" lvl="2" indent="-228600">
              <a:spcBef>
                <a:spcPct val="0"/>
              </a:spcBef>
              <a:buAutoNum type="arabicPeriod"/>
            </a:pPr>
            <a:r>
              <a:rPr lang="fr-FR" dirty="0">
                <a:solidFill>
                  <a:srgbClr val="00B050"/>
                </a:solidFill>
              </a:rPr>
              <a:t>Quel est le montant de la réduction ?</a:t>
            </a:r>
          </a:p>
          <a:p>
            <a:pPr marL="227013" lvl="2" indent="-228600">
              <a:spcBef>
                <a:spcPct val="0"/>
              </a:spcBef>
              <a:buAutoNum type="arabicPeriod"/>
            </a:pPr>
            <a:r>
              <a:rPr lang="fr-FR" dirty="0">
                <a:solidFill>
                  <a:srgbClr val="00B050"/>
                </a:solidFill>
              </a:rPr>
              <a:t>Quel est le nouveau prix du vélo ?</a:t>
            </a: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endParaRPr lang="fr-FR" dirty="0"/>
          </a:p>
          <a:p>
            <a:pPr lvl="1">
              <a:spcBef>
                <a:spcPct val="0"/>
              </a:spcBef>
            </a:pP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0152B80-DF68-4A0F-9B12-9FDA44C97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233505" y="5221306"/>
            <a:ext cx="4752560" cy="352195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3B4A038-E9B0-4BB7-B33B-4E584C57E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795686" y="769491"/>
            <a:ext cx="3628198" cy="332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18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860DA30-4C01-4828-B9E4-224C5CEE80C5}" vid="{7482661F-7C36-4DD0-8A40-E8196D1064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A4 portrait</Template>
  <TotalTime>1298</TotalTime>
  <Words>1022</Words>
  <Application>Microsoft Office PowerPoint</Application>
  <PresentationFormat>Personnalisé</PresentationFormat>
  <Paragraphs>147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Century Gothic</vt:lpstr>
      <vt:lpstr>Thème Office</vt:lpstr>
      <vt:lpstr>Lundi 6 avril</vt:lpstr>
      <vt:lpstr>Mercredi 8 avril</vt:lpstr>
      <vt:lpstr>Vendredi 10 avril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63</cp:revision>
  <dcterms:created xsi:type="dcterms:W3CDTF">2020-03-23T08:07:24Z</dcterms:created>
  <dcterms:modified xsi:type="dcterms:W3CDTF">2020-04-03T06:41:40Z</dcterms:modified>
</cp:coreProperties>
</file>