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8" r:id="rId2"/>
    <p:sldId id="359" r:id="rId3"/>
    <p:sldId id="356" r:id="rId4"/>
    <p:sldId id="357" r:id="rId5"/>
    <p:sldId id="360" r:id="rId6"/>
    <p:sldId id="463" r:id="rId7"/>
    <p:sldId id="464" r:id="rId8"/>
    <p:sldId id="465" r:id="rId9"/>
    <p:sldId id="466" r:id="rId10"/>
    <p:sldId id="467" r:id="rId11"/>
    <p:sldId id="27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68" r:id="rId25"/>
    <p:sldId id="387" r:id="rId26"/>
    <p:sldId id="290" r:id="rId27"/>
    <p:sldId id="291" r:id="rId28"/>
    <p:sldId id="400" r:id="rId29"/>
    <p:sldId id="401" r:id="rId30"/>
    <p:sldId id="402" r:id="rId31"/>
    <p:sldId id="403" r:id="rId32"/>
    <p:sldId id="404" r:id="rId33"/>
    <p:sldId id="405" r:id="rId34"/>
    <p:sldId id="406" r:id="rId35"/>
    <p:sldId id="407" r:id="rId36"/>
    <p:sldId id="408" r:id="rId37"/>
    <p:sldId id="409" r:id="rId38"/>
    <p:sldId id="410" r:id="rId39"/>
    <p:sldId id="469" r:id="rId40"/>
    <p:sldId id="412" r:id="rId41"/>
    <p:sldId id="303" r:id="rId42"/>
    <p:sldId id="304" r:id="rId43"/>
    <p:sldId id="413" r:id="rId44"/>
    <p:sldId id="414" r:id="rId45"/>
    <p:sldId id="415" r:id="rId46"/>
    <p:sldId id="416" r:id="rId47"/>
    <p:sldId id="417" r:id="rId48"/>
    <p:sldId id="418" r:id="rId49"/>
    <p:sldId id="419" r:id="rId50"/>
    <p:sldId id="420" r:id="rId51"/>
    <p:sldId id="421" r:id="rId52"/>
    <p:sldId id="422" r:id="rId53"/>
    <p:sldId id="423" r:id="rId54"/>
    <p:sldId id="424" r:id="rId55"/>
    <p:sldId id="470" r:id="rId56"/>
    <p:sldId id="426" r:id="rId57"/>
    <p:sldId id="315" r:id="rId58"/>
    <p:sldId id="316" r:id="rId59"/>
    <p:sldId id="427" r:id="rId60"/>
    <p:sldId id="428" r:id="rId61"/>
    <p:sldId id="429" r:id="rId62"/>
    <p:sldId id="430" r:id="rId63"/>
    <p:sldId id="431" r:id="rId64"/>
    <p:sldId id="432" r:id="rId65"/>
    <p:sldId id="433" r:id="rId66"/>
    <p:sldId id="434" r:id="rId67"/>
    <p:sldId id="435" r:id="rId68"/>
    <p:sldId id="436" r:id="rId69"/>
    <p:sldId id="439" r:id="rId70"/>
    <p:sldId id="440" r:id="rId71"/>
    <p:sldId id="471" r:id="rId72"/>
    <p:sldId id="438" r:id="rId73"/>
    <p:sldId id="327" r:id="rId74"/>
    <p:sldId id="328" r:id="rId75"/>
    <p:sldId id="441" r:id="rId76"/>
    <p:sldId id="442" r:id="rId77"/>
    <p:sldId id="443" r:id="rId78"/>
    <p:sldId id="444" r:id="rId79"/>
    <p:sldId id="445" r:id="rId80"/>
    <p:sldId id="446" r:id="rId81"/>
    <p:sldId id="447" r:id="rId82"/>
    <p:sldId id="448" r:id="rId83"/>
    <p:sldId id="449" r:id="rId84"/>
    <p:sldId id="450" r:id="rId85"/>
    <p:sldId id="451" r:id="rId86"/>
    <p:sldId id="452" r:id="rId87"/>
    <p:sldId id="453" r:id="rId88"/>
    <p:sldId id="454" r:id="rId89"/>
    <p:sldId id="455" r:id="rId90"/>
    <p:sldId id="456" r:id="rId91"/>
    <p:sldId id="457" r:id="rId92"/>
    <p:sldId id="458" r:id="rId93"/>
    <p:sldId id="459" r:id="rId94"/>
    <p:sldId id="460" r:id="rId95"/>
    <p:sldId id="461" r:id="rId96"/>
    <p:sldId id="462" r:id="rId97"/>
    <p:sldId id="354" r:id="rId98"/>
    <p:sldId id="383" r:id="rId99"/>
    <p:sldId id="384" r:id="rId100"/>
    <p:sldId id="385" r:id="rId101"/>
    <p:sldId id="355" r:id="rId102"/>
    <p:sldId id="275" r:id="rId103"/>
    <p:sldId id="276" r:id="rId104"/>
    <p:sldId id="351" r:id="rId105"/>
    <p:sldId id="350" r:id="rId106"/>
    <p:sldId id="349" r:id="rId107"/>
    <p:sldId id="365" r:id="rId108"/>
    <p:sldId id="361" r:id="rId109"/>
    <p:sldId id="382" r:id="rId110"/>
    <p:sldId id="366" r:id="rId111"/>
    <p:sldId id="381" r:id="rId112"/>
    <p:sldId id="374" r:id="rId113"/>
    <p:sldId id="362" r:id="rId114"/>
    <p:sldId id="363" r:id="rId115"/>
    <p:sldId id="364" r:id="rId116"/>
    <p:sldId id="380" r:id="rId117"/>
    <p:sldId id="375" r:id="rId118"/>
  </p:sldIdLst>
  <p:sldSz cx="6858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3BD9"/>
    <a:srgbClr val="F07CA5"/>
    <a:srgbClr val="ECA8EE"/>
    <a:srgbClr val="D2F8C8"/>
    <a:srgbClr val="AEF29C"/>
    <a:srgbClr val="FAC6EF"/>
    <a:srgbClr val="ADF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799" autoAdjust="0"/>
  </p:normalViewPr>
  <p:slideViewPr>
    <p:cSldViewPr snapToGrid="0">
      <p:cViewPr varScale="1">
        <p:scale>
          <a:sx n="72" d="100"/>
          <a:sy n="72" d="100"/>
        </p:scale>
        <p:origin x="1782" y="66"/>
      </p:cViewPr>
      <p:guideLst/>
    </p:cSldViewPr>
  </p:slideViewPr>
  <p:outlineViewPr>
    <p:cViewPr>
      <p:scale>
        <a:sx n="33" d="100"/>
        <a:sy n="33" d="100"/>
      </p:scale>
      <p:origin x="0" y="-1461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9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2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52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50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74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39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1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47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40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2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17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268D-0AE5-47B2-B929-0B49620E1449}" type="datetimeFigureOut">
              <a:rPr lang="fr-FR" smtClean="0"/>
              <a:t>20/04/2017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0882-C77E-4FE2-98F8-196542C64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13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1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J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FF0000"/>
                </a:solidFill>
                <a:latin typeface="Skrawk Serif" pitchFamily="50" charset="0"/>
                <a:ea typeface="ScrapItUp" panose="02000603000000000000" pitchFamily="2" charset="0"/>
              </a:rPr>
              <a:t>r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00B0F0"/>
                </a:solidFill>
                <a:latin typeface="Skrawk Serif" pitchFamily="50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krawk Serif" pitchFamily="50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3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 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d’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3</a:t>
            </a:r>
            <a:endParaRPr lang="fr-FR" sz="4400" dirty="0">
              <a:solidFill>
                <a:srgbClr val="FF0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708554"/>
              </p:ext>
            </p:extLst>
          </p:nvPr>
        </p:nvGraphicFramePr>
        <p:xfrm>
          <a:off x="471486" y="1063625"/>
          <a:ext cx="5903914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51957"/>
                <a:gridCol w="2951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Réalisé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Prévu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A retenir</a:t>
                      </a:r>
                      <a:endParaRPr lang="fr-FR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3416300" y="939800"/>
            <a:ext cx="0" cy="39497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9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h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g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 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375180"/>
              </p:ext>
            </p:extLst>
          </p:nvPr>
        </p:nvGraphicFramePr>
        <p:xfrm>
          <a:off x="471488" y="885825"/>
          <a:ext cx="5868000" cy="5720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60000"/>
                <a:gridCol w="3672000"/>
                <a:gridCol w="936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Date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Par</a:t>
                      </a:r>
                      <a:endParaRPr lang="fr-FR" sz="16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Cumul</a:t>
                      </a:r>
                      <a:endParaRPr lang="fr-FR" sz="1600" b="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________________________________________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4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v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 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1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0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8 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h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92D05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113159"/>
              </p:ext>
            </p:extLst>
          </p:nvPr>
        </p:nvGraphicFramePr>
        <p:xfrm>
          <a:off x="306388" y="898525"/>
          <a:ext cx="3028504" cy="572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4000"/>
                <a:gridCol w="1787904"/>
                <a:gridCol w="7366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Date</a:t>
                      </a:r>
                      <a:endParaRPr lang="fr-FR" sz="12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92D050"/>
                          </a:solidFill>
                        </a:rPr>
                        <a:t>Type et durée</a:t>
                      </a:r>
                      <a:endParaRPr lang="fr-FR" sz="12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ECA8EE"/>
                          </a:solidFill>
                        </a:rPr>
                        <a:t>Cumul</a:t>
                      </a:r>
                      <a:endParaRPr lang="fr-FR" sz="1200" b="0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4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4098"/>
              </p:ext>
            </p:extLst>
          </p:nvPr>
        </p:nvGraphicFramePr>
        <p:xfrm>
          <a:off x="3532188" y="898525"/>
          <a:ext cx="3028504" cy="572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4000"/>
                <a:gridCol w="1787904"/>
                <a:gridCol w="7366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Date</a:t>
                      </a:r>
                      <a:endParaRPr lang="fr-FR" sz="12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92D050"/>
                          </a:solidFill>
                        </a:rPr>
                        <a:t>Type et durée</a:t>
                      </a:r>
                      <a:endParaRPr lang="fr-FR" sz="12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ECA8EE"/>
                          </a:solidFill>
                        </a:rPr>
                        <a:t>Cumul</a:t>
                      </a:r>
                      <a:endParaRPr lang="fr-FR" sz="1200" b="0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76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v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 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1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0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8 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h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92D05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06388" y="898525"/>
          <a:ext cx="3028504" cy="572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4000"/>
                <a:gridCol w="1787904"/>
                <a:gridCol w="7366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Date</a:t>
                      </a:r>
                      <a:endParaRPr lang="fr-FR" sz="12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92D050"/>
                          </a:solidFill>
                        </a:rPr>
                        <a:t>Type et durée</a:t>
                      </a:r>
                      <a:endParaRPr lang="fr-FR" sz="12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ECA8EE"/>
                          </a:solidFill>
                        </a:rPr>
                        <a:t>Cumul</a:t>
                      </a:r>
                      <a:endParaRPr lang="fr-FR" sz="1200" b="0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4" name="Espace réservé du contenu 5"/>
          <p:cNvGraphicFramePr>
            <a:graphicFrameLocks/>
          </p:cNvGraphicFramePr>
          <p:nvPr/>
        </p:nvGraphicFramePr>
        <p:xfrm>
          <a:off x="3532188" y="898525"/>
          <a:ext cx="3028504" cy="572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4000"/>
                <a:gridCol w="1787904"/>
                <a:gridCol w="7366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Date</a:t>
                      </a:r>
                      <a:endParaRPr lang="fr-FR" sz="12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92D050"/>
                          </a:solidFill>
                        </a:rPr>
                        <a:t>Type et durée</a:t>
                      </a:r>
                      <a:endParaRPr lang="fr-FR" sz="12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ECA8EE"/>
                          </a:solidFill>
                        </a:rPr>
                        <a:t>Cumul</a:t>
                      </a:r>
                      <a:endParaRPr lang="fr-FR" sz="1200" b="0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__________________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C000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14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v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30764"/>
              </p:ext>
            </p:extLst>
          </p:nvPr>
        </p:nvGraphicFramePr>
        <p:xfrm>
          <a:off x="431799" y="1085850"/>
          <a:ext cx="5954714" cy="518795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587924"/>
                <a:gridCol w="4366790"/>
              </a:tblGrid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err="1">
                          <a:effectLst/>
                          <a:latin typeface="Berlin Sans FB" panose="020E0602020502020306" pitchFamily="34" charset="0"/>
                        </a:rPr>
                        <a:t>Calcul@tice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err="1">
                          <a:effectLst/>
                          <a:latin typeface="Berlin Sans FB" panose="020E0602020502020306" pitchFamily="34" charset="0"/>
                        </a:rPr>
                        <a:t>dropbox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err="1">
                          <a:effectLst/>
                          <a:latin typeface="Berlin Sans FB" panose="020E0602020502020306" pitchFamily="34" charset="0"/>
                        </a:rPr>
                        <a:t>Edumoov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err="1">
                          <a:effectLst/>
                          <a:latin typeface="Berlin Sans FB" panose="020E0602020502020306" pitchFamily="34" charset="0"/>
                        </a:rPr>
                        <a:t>Iprof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OTP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PC Maitresse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PC TBI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Plickers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Promethean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Rallye lecture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UAI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Voltaire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webmail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Jeux Pedagos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Num série du TBI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Livebox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  <a:tr h="305174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Berlin Sans FB" panose="020E0602020502020306" pitchFamily="34" charset="0"/>
                        </a:rPr>
                        <a:t>classe numérique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Berlin Sans FB" panose="020E0602020502020306" pitchFamily="34" charset="0"/>
                      </a:endParaRPr>
                    </a:p>
                  </a:txBody>
                  <a:tcPr marL="72000" marR="72000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F8C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v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183036"/>
              </p:ext>
            </p:extLst>
          </p:nvPr>
        </p:nvGraphicFramePr>
        <p:xfrm>
          <a:off x="471488" y="885825"/>
          <a:ext cx="6043612" cy="55626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509712"/>
                <a:gridCol w="4533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App</a:t>
                      </a:r>
                      <a:endParaRPr lang="fr-FR" sz="16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C000"/>
                          </a:solidFill>
                        </a:rPr>
                        <a:t>Id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EF29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EF29C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7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B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g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706431"/>
              </p:ext>
            </p:extLst>
          </p:nvPr>
        </p:nvGraphicFramePr>
        <p:xfrm>
          <a:off x="471488" y="8858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Classe 1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Classe 2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Classe 3</a:t>
                      </a:r>
                      <a:endParaRPr lang="fr-FR" sz="16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Direction</a:t>
                      </a:r>
                      <a:endParaRPr lang="fr-FR" sz="1600" b="0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Reste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C6E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C6EF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___________</a:t>
                      </a:r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0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ECA8EE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À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m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m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17248"/>
              </p:ext>
            </p:extLst>
          </p:nvPr>
        </p:nvGraphicFramePr>
        <p:xfrm>
          <a:off x="471486" y="1063625"/>
          <a:ext cx="5903914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51957"/>
                <a:gridCol w="2951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classe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école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3416300" y="939800"/>
            <a:ext cx="0" cy="5904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5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err="1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err="1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err="1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554802"/>
              </p:ext>
            </p:extLst>
          </p:nvPr>
        </p:nvGraphicFramePr>
        <p:xfrm>
          <a:off x="471488" y="885825"/>
          <a:ext cx="6043612" cy="5616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60412"/>
                <a:gridCol w="1968500"/>
                <a:gridCol w="3314700"/>
              </a:tblGrid>
              <a:tr h="43200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Classe</a:t>
                      </a:r>
                      <a:endParaRPr lang="fr-FR" sz="16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Nom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Coordonnées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CA8EE">
                        <a:alpha val="2000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CA8EE">
                        <a:alpha val="20000"/>
                      </a:srgb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5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g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h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672557"/>
              </p:ext>
            </p:extLst>
          </p:nvPr>
        </p:nvGraphicFramePr>
        <p:xfrm>
          <a:off x="471488" y="1063625"/>
          <a:ext cx="6043610" cy="5568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90712"/>
                <a:gridCol w="526732"/>
                <a:gridCol w="1208722"/>
                <a:gridCol w="1208722"/>
                <a:gridCol w="1208722"/>
              </a:tblGrid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Cahier</a:t>
                      </a:r>
                      <a:r>
                        <a:rPr lang="fr-FR" sz="1600" b="0" baseline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 du jour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Leçons de français</a:t>
                      </a:r>
                      <a:endParaRPr lang="fr-FR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Berlin Sans FB" panose="020E0602020502020306" pitchFamily="34" charset="0"/>
                        </a:rPr>
                        <a:t>Leçons de maths</a:t>
                      </a:r>
                      <a:endParaRPr lang="fr-FR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Berlin Sans FB" panose="020E0602020502020306" pitchFamily="34" charset="0"/>
                        </a:rPr>
                        <a:t>Histoire</a:t>
                      </a:r>
                      <a:endParaRPr lang="fr-FR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Géographie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Sciences</a:t>
                      </a:r>
                      <a:endParaRPr lang="fr-FR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</a:rPr>
                        <a:t>Anglais</a:t>
                      </a:r>
                      <a:endParaRPr lang="fr-FR" dirty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Poésie, chants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HDA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EMC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Littérature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Vocabulaire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Evals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Incollables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Carnet de mots</a:t>
                      </a:r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0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53B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2413000" y="914400"/>
            <a:ext cx="0" cy="5904000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70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090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l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’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 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h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n…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719334"/>
              </p:ext>
            </p:extLst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37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l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’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 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h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n…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3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71488" y="885825"/>
          <a:ext cx="6043612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09712"/>
                <a:gridCol w="4533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Nom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Coordonnées</a:t>
                      </a:r>
                      <a:endParaRPr lang="fr-FR" sz="1600" b="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0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71488" y="885825"/>
          <a:ext cx="6043612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09712"/>
                <a:gridCol w="4533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Nom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Coordonnées</a:t>
                      </a:r>
                      <a:endParaRPr lang="fr-FR" sz="1600" b="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4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71488" y="885825"/>
          <a:ext cx="6043612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09712"/>
                <a:gridCol w="4533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Nom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Coordonnées</a:t>
                      </a:r>
                      <a:endParaRPr lang="fr-FR" sz="1600" b="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4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71488" y="885825"/>
          <a:ext cx="6043612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09712"/>
                <a:gridCol w="4533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Nom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Coordonnées</a:t>
                      </a:r>
                      <a:endParaRPr lang="fr-FR" sz="1600" b="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ECA8EE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ECA8EE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5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802401"/>
              </p:ext>
            </p:extLst>
          </p:nvPr>
        </p:nvGraphicFramePr>
        <p:xfrm>
          <a:off x="471488" y="1063625"/>
          <a:ext cx="6030912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309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A améliorer dans la prochaine version de cet agenda…</a:t>
                      </a:r>
                      <a:endParaRPr lang="fr-FR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1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 rot="16200000">
            <a:off x="6102437" y="609633"/>
            <a:ext cx="1092200" cy="3948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P1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656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 rot="16200000">
            <a:off x="6102437" y="609633"/>
            <a:ext cx="1092200" cy="3948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P1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441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 rot="16200000">
            <a:off x="6102437" y="609633"/>
            <a:ext cx="1092200" cy="3948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P1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32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 rot="16200000">
            <a:off x="6102437" y="609633"/>
            <a:ext cx="1092200" cy="3948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P1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116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4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 rot="16200000">
            <a:off x="6102437" y="609633"/>
            <a:ext cx="1092200" cy="3948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P1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8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455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 rot="16200000">
            <a:off x="6102437" y="609633"/>
            <a:ext cx="1092200" cy="3948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P1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2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5650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L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9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66900" y="2628900"/>
            <a:ext cx="3277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Dessin sympa de fin de période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854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1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347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4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557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72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72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g</a:t>
            </a:r>
            <a:r>
              <a:rPr lang="fr-FR" sz="72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72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72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72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 </a:t>
            </a:r>
            <a:br>
              <a:rPr lang="fr-FR" sz="72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</a:br>
            <a:r>
              <a:rPr lang="fr-FR" sz="7200" b="1" dirty="0" smtClean="0">
                <a:solidFill>
                  <a:srgbClr val="ECA8EE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2</a:t>
            </a:r>
            <a:r>
              <a:rPr lang="fr-FR" sz="7200" b="1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0</a:t>
            </a:r>
            <a:r>
              <a:rPr lang="fr-FR" sz="7200" b="1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1</a:t>
            </a:r>
            <a:r>
              <a:rPr lang="fr-FR" sz="7200" b="1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7</a:t>
            </a:r>
            <a:r>
              <a:rPr lang="fr-FR" sz="7200" b="1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-</a:t>
            </a:r>
            <a:r>
              <a:rPr lang="fr-FR" sz="7200" b="1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2</a:t>
            </a:r>
            <a:r>
              <a:rPr lang="fr-FR" sz="7200" b="1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0</a:t>
            </a:r>
            <a:r>
              <a:rPr lang="fr-FR" sz="7200" b="1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1</a:t>
            </a:r>
            <a:r>
              <a:rPr lang="fr-FR" sz="7200" b="1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8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P</a:t>
            </a:r>
            <a:r>
              <a:rPr lang="fr-FR" sz="2800" dirty="0" smtClean="0">
                <a:solidFill>
                  <a:srgbClr val="00B0F0"/>
                </a:solidFill>
                <a:latin typeface="Berlin Sans FB Demi" panose="020E0802020502020306" pitchFamily="34" charset="0"/>
              </a:rPr>
              <a:t>r</a:t>
            </a:r>
            <a:r>
              <a:rPr lang="fr-FR" sz="2800" dirty="0" smtClean="0">
                <a:solidFill>
                  <a:srgbClr val="FFC000"/>
                </a:solidFill>
                <a:latin typeface="Berlin Sans FB Demi" panose="020E0802020502020306" pitchFamily="34" charset="0"/>
              </a:rPr>
              <a:t>é</a:t>
            </a:r>
            <a:r>
              <a:rPr lang="fr-FR" sz="2800" dirty="0" smtClean="0">
                <a:solidFill>
                  <a:srgbClr val="92D050"/>
                </a:solidFill>
                <a:latin typeface="Berlin Sans FB Demi" panose="020E0802020502020306" pitchFamily="34" charset="0"/>
              </a:rPr>
              <a:t>n</a:t>
            </a:r>
            <a:r>
              <a:rPr lang="fr-FR" sz="2800" dirty="0" smtClean="0">
                <a:solidFill>
                  <a:srgbClr val="D53BD9"/>
                </a:solidFill>
                <a:latin typeface="Berlin Sans FB Demi" panose="020E0802020502020306" pitchFamily="34" charset="0"/>
              </a:rPr>
              <a:t>o</a:t>
            </a:r>
            <a:r>
              <a:rPr lang="fr-FR" sz="2800" dirty="0" smtClean="0">
                <a:solidFill>
                  <a:srgbClr val="0070C0"/>
                </a:solidFill>
                <a:latin typeface="Berlin Sans FB Demi" panose="020E0802020502020306" pitchFamily="34" charset="0"/>
              </a:rPr>
              <a:t>m </a:t>
            </a:r>
            <a:r>
              <a:rPr lang="fr-FR" sz="28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N</a:t>
            </a:r>
            <a:r>
              <a:rPr lang="fr-FR" sz="2800" dirty="0" smtClean="0">
                <a:solidFill>
                  <a:srgbClr val="ECA8EE"/>
                </a:solidFill>
                <a:latin typeface="Berlin Sans FB Demi" panose="020E0802020502020306" pitchFamily="34" charset="0"/>
              </a:rPr>
              <a:t>o</a:t>
            </a:r>
            <a:r>
              <a:rPr lang="fr-FR" sz="2800" dirty="0" smtClean="0">
                <a:solidFill>
                  <a:srgbClr val="00B0F0"/>
                </a:solidFill>
                <a:latin typeface="Berlin Sans FB Demi" panose="020E0802020502020306" pitchFamily="34" charset="0"/>
              </a:rPr>
              <a:t>m</a:t>
            </a:r>
            <a:endParaRPr lang="fr-FR" sz="2800" dirty="0" smtClean="0">
              <a:solidFill>
                <a:srgbClr val="0070C0"/>
              </a:solidFill>
              <a:latin typeface="Berlin Sans FB Demi" panose="020E0802020502020306" pitchFamily="34" charset="0"/>
            </a:endParaRPr>
          </a:p>
          <a:p>
            <a:r>
              <a:rPr lang="fr-FR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École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de </a:t>
            </a:r>
            <a:r>
              <a:rPr lang="fr-FR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bla </a:t>
            </a:r>
            <a:r>
              <a:rPr lang="fr-FR" dirty="0" err="1" smtClean="0">
                <a:solidFill>
                  <a:srgbClr val="92D050"/>
                </a:solidFill>
                <a:latin typeface="Berlin Sans FB" panose="020E0602020502020306" pitchFamily="34" charset="0"/>
              </a:rPr>
              <a:t>bla</a:t>
            </a:r>
            <a:endParaRPr lang="fr-FR" dirty="0" smtClean="0">
              <a:solidFill>
                <a:srgbClr val="92D050"/>
              </a:solidFill>
              <a:latin typeface="Berlin Sans FB" panose="020E0602020502020306" pitchFamily="34" charset="0"/>
            </a:endParaRPr>
          </a:p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2,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rue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de </a:t>
            </a:r>
            <a:r>
              <a:rPr lang="fr-FR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L’école</a:t>
            </a:r>
          </a:p>
          <a:p>
            <a:r>
              <a:rPr lang="fr-FR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41600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Ville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de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L’école</a:t>
            </a:r>
          </a:p>
          <a:p>
            <a:r>
              <a:rPr lang="fr-FR" dirty="0" smtClean="0">
                <a:solidFill>
                  <a:srgbClr val="FFC000"/>
                </a:solidFill>
                <a:latin typeface="Berlin Sans FB" panose="020E0602020502020306" pitchFamily="34" charset="0"/>
              </a:rPr>
              <a:t>01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23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45 </a:t>
            </a:r>
            <a:r>
              <a:rPr lang="fr-FR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67</a:t>
            </a:r>
            <a:r>
              <a:rPr lang="fr-FR" dirty="0" smtClean="0">
                <a:latin typeface="Berlin Sans FB" panose="020E0602020502020306" pitchFamily="34" charset="0"/>
              </a:rPr>
              <a:t> </a:t>
            </a:r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89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4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5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448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493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2462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879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1767233"/>
            <a:ext cx="936000" cy="39480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P2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L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8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555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66900" y="2628900"/>
            <a:ext cx="3277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Dessin sympa de fin de période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55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708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6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347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4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4834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170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5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8623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f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f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f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 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’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852466"/>
              </p:ext>
            </p:extLst>
          </p:nvPr>
        </p:nvGraphicFramePr>
        <p:xfrm>
          <a:off x="407988" y="962025"/>
          <a:ext cx="6081708" cy="23400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13618"/>
                <a:gridCol w="1013618"/>
                <a:gridCol w="1013618"/>
                <a:gridCol w="1013618"/>
                <a:gridCol w="1013618"/>
                <a:gridCol w="1013618"/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CE1</a:t>
                      </a:r>
                      <a:endParaRPr lang="fr-FR" sz="16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CE2</a:t>
                      </a:r>
                      <a:endParaRPr lang="fr-FR" sz="1600" b="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CM1</a:t>
                      </a:r>
                      <a:endParaRPr lang="fr-FR" sz="16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CM2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Total</a:t>
                      </a:r>
                      <a:endParaRPr lang="fr-FR" sz="1600" b="0" dirty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Classe 1</a:t>
                      </a:r>
                      <a:endParaRPr lang="fr-FR" dirty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DFDBA">
                        <a:alpha val="20000"/>
                      </a:srgb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Classe 2</a:t>
                      </a:r>
                      <a:endParaRPr lang="fr-FR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Classe 3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DFDB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ECA8EE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ECA8EE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DFDBA">
                        <a:alpha val="20000"/>
                      </a:srgb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Total</a:t>
                      </a:r>
                      <a:endParaRPr lang="fr-FR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______</a:t>
                      </a:r>
                      <a:endParaRPr lang="fr-FR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146947"/>
              </p:ext>
            </p:extLst>
          </p:nvPr>
        </p:nvGraphicFramePr>
        <p:xfrm>
          <a:off x="382588" y="3573780"/>
          <a:ext cx="6208712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8712"/>
              </a:tblGrid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Arrivées et départs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00B0F0"/>
                          </a:solidFill>
                        </a:rPr>
                        <a:t>________     ___________________________________________________________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6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691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125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55137" y="3291233"/>
            <a:ext cx="936000" cy="3948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P3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4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L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23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66900" y="2628900"/>
            <a:ext cx="3277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Dessin sympa de fin de période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54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5407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6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035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ésultat de recherche d'images pour &quot;image calendrie scolaire 2017 2018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72" b="7587"/>
          <a:stretch/>
        </p:blipFill>
        <p:spPr bwMode="auto">
          <a:xfrm>
            <a:off x="1201008" y="54592"/>
            <a:ext cx="5240741" cy="66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2235200" y="4830275"/>
            <a:ext cx="673100" cy="1705853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3079750" y="1765205"/>
            <a:ext cx="673100" cy="870045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813300" y="1771555"/>
            <a:ext cx="673100" cy="1143095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942492" y="5134292"/>
            <a:ext cx="673100" cy="1459864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5649784" y="5273992"/>
            <a:ext cx="673100" cy="866458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2" descr="Résultat de recherche d'images pour &quot;icone carnaval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035" y="3610729"/>
            <a:ext cx="336550" cy="22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18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3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4176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4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0305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15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344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20711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9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6369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ésultat de recherche d'images pour &quot;image calendrie scolaire 2017 2018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65" t="20197" r="918" b="7397"/>
          <a:stretch/>
        </p:blipFill>
        <p:spPr bwMode="auto">
          <a:xfrm>
            <a:off x="573191" y="1501254"/>
            <a:ext cx="5104264" cy="5186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à coins arrondis 2"/>
          <p:cNvSpPr/>
          <p:nvPr/>
        </p:nvSpPr>
        <p:spPr>
          <a:xfrm>
            <a:off x="665034" y="1826259"/>
            <a:ext cx="673100" cy="1688481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316034" y="1819297"/>
            <a:ext cx="673100" cy="953104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496884" y="4785359"/>
            <a:ext cx="673100" cy="1688481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360484" y="2831291"/>
            <a:ext cx="673100" cy="284868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360484" y="3127488"/>
            <a:ext cx="673100" cy="270294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328734" y="4504055"/>
            <a:ext cx="673100" cy="518796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512527" y="1788159"/>
            <a:ext cx="673100" cy="406391"/>
          </a:xfrm>
          <a:prstGeom prst="roundRect">
            <a:avLst/>
          </a:prstGeom>
          <a:solidFill>
            <a:srgbClr val="FFFF00">
              <a:alpha val="21961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4993033"/>
            <a:ext cx="936000" cy="394805"/>
          </a:xfrm>
          <a:prstGeom prst="rect">
            <a:avLst/>
          </a:prstGeom>
          <a:solidFill>
            <a:srgbClr val="D53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P4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L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208722"/>
                <a:gridCol w="1208722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05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866900" y="2628900"/>
            <a:ext cx="3277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Dessin sympa de fin de période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84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1181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0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3938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8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6928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60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48993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</a:t>
            </a:r>
            <a:r>
              <a:rPr lang="fr-FR" sz="4400" dirty="0" smtClean="0">
                <a:solidFill>
                  <a:schemeClr val="accent4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 </a:t>
            </a:r>
            <a:r>
              <a:rPr lang="fr-FR" sz="4400" dirty="0" smtClean="0">
                <a:solidFill>
                  <a:srgbClr val="FF0000"/>
                </a:solidFill>
                <a:latin typeface="Skrawk Serif" pitchFamily="50" charset="0"/>
                <a:ea typeface="ScrapItUp" panose="02000603000000000000" pitchFamily="2" charset="0"/>
              </a:rPr>
              <a:t>à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583200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300412"/>
                <a:gridCol w="253158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</a:rPr>
                        <a:t>Semaine de la démocratie scolaire</a:t>
                      </a:r>
                      <a:endParaRPr lang="fr-FR" sz="14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Élections de parents d’élèves</a:t>
                      </a:r>
                      <a:endParaRPr lang="fr-FR" sz="14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</a:rPr>
                        <a:t>Journée harcèlement</a:t>
                      </a:r>
                      <a:endParaRPr lang="fr-FR" sz="1400" b="0" dirty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Journée Laïcité</a:t>
                      </a:r>
                      <a:endParaRPr lang="fr-FR" sz="14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Semaine des maths</a:t>
                      </a:r>
                      <a:endParaRPr lang="fr-FR" sz="14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Semaine</a:t>
                      </a:r>
                      <a:r>
                        <a:rPr lang="fr-FR" sz="1400" b="0" baseline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</a:rPr>
                        <a:t> contre le racisme</a:t>
                      </a:r>
                      <a:endParaRPr lang="fr-FR" sz="1400" b="0" dirty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Semaine</a:t>
                      </a:r>
                      <a:r>
                        <a:rPr lang="fr-FR" sz="1400" b="0" baseline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 des langues vivantes </a:t>
                      </a:r>
                      <a:endParaRPr lang="fr-FR" sz="14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fr-FR" sz="1400" b="0" kern="120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Marché de Noël</a:t>
                      </a:r>
                      <a:endParaRPr lang="fr-FR" sz="1400" b="0" kern="120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fr-FR" sz="1400" b="0" kern="120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Mardi gras (date officielle)</a:t>
                      </a:r>
                      <a:endParaRPr lang="fr-FR" sz="1400" b="0" dirty="0">
                        <a:solidFill>
                          <a:srgbClr val="92D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92D050"/>
                          </a:solidFill>
                          <a:latin typeface="Berlin Sans FB" panose="020E0602020502020306" pitchFamily="34" charset="0"/>
                        </a:rPr>
                        <a:t>13 février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F07CA5"/>
                          </a:solidFill>
                          <a:latin typeface="Berlin Sans FB" panose="020E0602020502020306" pitchFamily="34" charset="0"/>
                        </a:rPr>
                        <a:t>Carnaval</a:t>
                      </a:r>
                      <a:r>
                        <a:rPr lang="fr-FR" sz="1400" b="0" baseline="0" dirty="0" smtClean="0">
                          <a:solidFill>
                            <a:srgbClr val="F07CA5"/>
                          </a:solidFill>
                          <a:latin typeface="Berlin Sans FB" panose="020E0602020502020306" pitchFamily="34" charset="0"/>
                        </a:rPr>
                        <a:t> / journée déguisée</a:t>
                      </a:r>
                      <a:endParaRPr lang="fr-FR" sz="1400" b="0" dirty="0">
                        <a:solidFill>
                          <a:srgbClr val="F07CA5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Kermesse</a:t>
                      </a:r>
                      <a:endParaRPr lang="fr-FR" sz="1400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 smtClean="0">
                          <a:solidFill>
                            <a:schemeClr val="accent5"/>
                          </a:solidFill>
                          <a:latin typeface="Berlin Sans FB" panose="020E0602020502020306" pitchFamily="34" charset="0"/>
                        </a:rPr>
                        <a:t>Spectacle fin</a:t>
                      </a:r>
                      <a:r>
                        <a:rPr lang="fr-FR" sz="1400" b="0" baseline="0" dirty="0" smtClean="0">
                          <a:solidFill>
                            <a:schemeClr val="accent5"/>
                          </a:solidFill>
                          <a:latin typeface="Berlin Sans FB" panose="020E0602020502020306" pitchFamily="34" charset="0"/>
                        </a:rPr>
                        <a:t> d’année</a:t>
                      </a:r>
                      <a:endParaRPr lang="fr-FR" sz="1400" b="0" dirty="0">
                        <a:solidFill>
                          <a:schemeClr val="accent5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4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3600545" y="955343"/>
            <a:ext cx="0" cy="590265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0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052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166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9271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208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755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063625"/>
          <a:ext cx="6043610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8722"/>
                <a:gridCol w="1677139"/>
                <a:gridCol w="740305"/>
                <a:gridCol w="1208722"/>
                <a:gridCol w="120872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DFD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D53BD9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D53BD9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0070C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0070C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FAC6EF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FAC6E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AEF29C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AEF29C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dirty="0" smtClean="0">
                          <a:solidFill>
                            <a:srgbClr val="00B050"/>
                          </a:solidFill>
                          <a:latin typeface="Berlin Sans FB" panose="020E0602020502020306" pitchFamily="34" charset="0"/>
                          <a:sym typeface="Wingdings" panose="05000000000000000000" pitchFamily="2" charset="2"/>
                        </a:rPr>
                        <a:t></a:t>
                      </a:r>
                      <a:endParaRPr lang="fr-FR" sz="1600" b="0" dirty="0">
                        <a:solidFill>
                          <a:srgbClr val="00B05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dirty="0" smtClean="0">
                <a:solidFill>
                  <a:srgbClr val="F07CA5"/>
                </a:solidFill>
                <a:latin typeface="Skrawk Serif" pitchFamily="50" charset="0"/>
                <a:ea typeface="ScrapItUp" panose="02000603000000000000" pitchFamily="2" charset="0"/>
              </a:rPr>
              <a:t>À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f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 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p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u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  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a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t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r</a:t>
            </a:r>
            <a:r>
              <a:rPr lang="fr-FR" sz="4400" dirty="0" smtClean="0">
                <a:solidFill>
                  <a:srgbClr val="FF0000"/>
                </a:solidFill>
                <a:latin typeface="Skrawk Serif" pitchFamily="50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6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7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363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53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7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1155700" y="533400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155700" y="790161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155700" y="1046922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155700" y="1303683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155700" y="1560444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155700" y="1817205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1155700" y="2073966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1155700" y="2330727"/>
            <a:ext cx="54000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155700" y="258748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55700" y="284424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155700" y="310101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1155700" y="335777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1155700" y="361453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1155700" y="3871293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1155700" y="4128054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1155700" y="4384815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155700" y="4641576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155700" y="4898337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155700" y="5155098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155700" y="5411859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1155700" y="566862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155700" y="5925381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1155700" y="6182142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1155700" y="6438900"/>
            <a:ext cx="5400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9" name="Groupe 38"/>
          <p:cNvGrpSpPr/>
          <p:nvPr/>
        </p:nvGrpSpPr>
        <p:grpSpPr>
          <a:xfrm>
            <a:off x="144136" y="266700"/>
            <a:ext cx="1015021" cy="4915527"/>
            <a:chOff x="144136" y="266700"/>
            <a:chExt cx="1015021" cy="4915527"/>
          </a:xfrm>
        </p:grpSpPr>
        <p:sp>
          <p:nvSpPr>
            <p:cNvPr id="32" name="ZoneTexte 31"/>
            <p:cNvSpPr txBox="1"/>
            <p:nvPr/>
          </p:nvSpPr>
          <p:spPr>
            <a:xfrm>
              <a:off x="429470" y="26670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chemeClr val="accent1"/>
                  </a:solidFill>
                  <a:latin typeface="Berlin Sans FB" panose="020E0602020502020306" pitchFamily="34" charset="0"/>
                </a:rPr>
                <a:t>Lundi</a:t>
              </a:r>
              <a:endParaRPr lang="fr-FR" dirty="0">
                <a:solidFill>
                  <a:schemeClr val="accent1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07028" y="2330727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00B050"/>
                  </a:solidFill>
                  <a:latin typeface="Berlin Sans FB" panose="020E0602020502020306" pitchFamily="34" charset="0"/>
                </a:rPr>
                <a:t>Mardi</a:t>
              </a:r>
              <a:endParaRPr lang="fr-FR" dirty="0">
                <a:solidFill>
                  <a:srgbClr val="00B05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4136" y="4375430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dirty="0" smtClean="0">
                  <a:solidFill>
                    <a:srgbClr val="FFC000"/>
                  </a:solidFill>
                  <a:latin typeface="Berlin Sans FB" panose="020E0602020502020306" pitchFamily="34" charset="0"/>
                </a:rPr>
                <a:t>Mercredi</a:t>
              </a:r>
              <a:endParaRPr lang="fr-FR" dirty="0">
                <a:solidFill>
                  <a:srgbClr val="FFC000"/>
                </a:solidFill>
                <a:latin typeface="Berlin Sans FB" panose="020E0602020502020306" pitchFamily="34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473985" y="699532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73985" y="2738159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473985" y="4771337"/>
              <a:ext cx="583572" cy="410890"/>
            </a:xfrm>
            <a:prstGeom prst="roundRect">
              <a:avLst/>
            </a:prstGeom>
            <a:noFill/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8674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266700" y="533400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66700" y="790161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266700" y="1046922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6700" y="1303683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266700" y="1560444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6700" y="1817205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6700" y="2073966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266700" y="2330727"/>
            <a:ext cx="54000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66700" y="2587488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66700" y="2844249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66700" y="3101010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266700" y="3357771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266700" y="3614532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266700" y="3871293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266700" y="4128054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266700" y="4384815"/>
            <a:ext cx="5400000" cy="0"/>
          </a:xfrm>
          <a:prstGeom prst="line">
            <a:avLst/>
          </a:prstGeom>
          <a:ln>
            <a:solidFill>
              <a:srgbClr val="ECA8EE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266700" y="4641576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266700" y="4898337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266700" y="5155098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66700" y="5411859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66700" y="566862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66700" y="5925381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66700" y="6182142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66700" y="6438900"/>
            <a:ext cx="5400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5751268" y="278053"/>
            <a:ext cx="66236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Jeudi</a:t>
            </a:r>
            <a:endParaRPr lang="fr-FR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5683943" y="234208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D53BD9"/>
                </a:solidFill>
                <a:latin typeface="Berlin Sans FB" panose="020E0602020502020306" pitchFamily="34" charset="0"/>
              </a:rPr>
              <a:t>Vendredi</a:t>
            </a:r>
            <a:endParaRPr lang="fr-FR" dirty="0">
              <a:solidFill>
                <a:srgbClr val="D53BD9"/>
              </a:solidFill>
              <a:latin typeface="Berlin Sans FB" panose="020E0602020502020306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5683943" y="438678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Direction</a:t>
            </a:r>
            <a:endParaRPr lang="fr-FR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782585" y="661432"/>
            <a:ext cx="583572" cy="410890"/>
          </a:xfrm>
          <a:prstGeom prst="round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782585" y="2700059"/>
            <a:ext cx="583572" cy="410890"/>
          </a:xfrm>
          <a:prstGeom prst="roundRect">
            <a:avLst/>
          </a:prstGeom>
          <a:noFill/>
          <a:ln w="38100">
            <a:solidFill>
              <a:srgbClr val="ECA8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6142437" y="6186833"/>
            <a:ext cx="936000" cy="39480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erlin Sans FB Demi" panose="020E0802020502020306" pitchFamily="34" charset="0"/>
              </a:rPr>
              <a:t>P5</a:t>
            </a:r>
            <a:endParaRPr lang="fr-FR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5" y="207962"/>
            <a:ext cx="4747722" cy="6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 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d’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 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1</a:t>
            </a:r>
            <a:endParaRPr lang="fr-FR" sz="4400" dirty="0">
              <a:solidFill>
                <a:srgbClr val="FFC000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828703"/>
              </p:ext>
            </p:extLst>
          </p:nvPr>
        </p:nvGraphicFramePr>
        <p:xfrm>
          <a:off x="471486" y="1063625"/>
          <a:ext cx="5903914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51957"/>
                <a:gridCol w="2951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Réalisé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Prévu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A retenir</a:t>
                      </a:r>
                      <a:endParaRPr lang="fr-FR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3416300" y="939800"/>
            <a:ext cx="0" cy="39497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488" y="165100"/>
            <a:ext cx="5915025" cy="611190"/>
          </a:xfrm>
        </p:spPr>
        <p:txBody>
          <a:bodyPr>
            <a:noAutofit/>
          </a:bodyPr>
          <a:lstStyle/>
          <a:p>
            <a:pPr algn="ctr"/>
            <a:r>
              <a:rPr lang="fr-FR" sz="4400" b="1" dirty="0" smtClean="0">
                <a:solidFill>
                  <a:srgbClr val="ECA8EE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07CA5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n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s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i</a:t>
            </a:r>
            <a:r>
              <a:rPr lang="fr-FR" sz="4400" dirty="0" smtClean="0">
                <a:solidFill>
                  <a:srgbClr val="FFC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 </a:t>
            </a:r>
            <a:r>
              <a:rPr lang="fr-FR" sz="4400" dirty="0" smtClean="0">
                <a:solidFill>
                  <a:srgbClr val="00B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d’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é</a:t>
            </a:r>
            <a:r>
              <a:rPr lang="fr-FR" sz="4400" dirty="0" smtClean="0">
                <a:solidFill>
                  <a:srgbClr val="92D05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c</a:t>
            </a:r>
            <a:r>
              <a:rPr lang="fr-FR" sz="4400" dirty="0" smtClean="0">
                <a:solidFill>
                  <a:srgbClr val="0070C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o</a:t>
            </a:r>
            <a:r>
              <a:rPr lang="fr-FR" sz="4400" dirty="0" smtClean="0">
                <a:solidFill>
                  <a:srgbClr val="FF000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l</a:t>
            </a:r>
            <a:r>
              <a:rPr lang="fr-FR" sz="4400" dirty="0" smtClean="0">
                <a:solidFill>
                  <a:srgbClr val="00B0F0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e </a:t>
            </a:r>
            <a:r>
              <a:rPr lang="fr-FR" sz="4400" dirty="0" smtClean="0">
                <a:solidFill>
                  <a:srgbClr val="D53BD9"/>
                </a:solidFill>
                <a:latin typeface="ScrapItUp" panose="02000603000000000000" pitchFamily="2" charset="0"/>
                <a:ea typeface="ScrapItUp" panose="02000603000000000000" pitchFamily="2" charset="0"/>
              </a:rPr>
              <a:t>2</a:t>
            </a:r>
            <a:endParaRPr lang="fr-FR" sz="4400" dirty="0">
              <a:solidFill>
                <a:srgbClr val="D53BD9"/>
              </a:solidFill>
              <a:latin typeface="ScrapItUp" panose="02000603000000000000" pitchFamily="2" charset="0"/>
              <a:ea typeface="ScrapItUp" panose="02000603000000000000" pitchFamily="2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031656"/>
              </p:ext>
            </p:extLst>
          </p:nvPr>
        </p:nvGraphicFramePr>
        <p:xfrm>
          <a:off x="471486" y="1063625"/>
          <a:ext cx="5903914" cy="5562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51957"/>
                <a:gridCol w="29519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00B0F0"/>
                          </a:solidFill>
                          <a:latin typeface="Berlin Sans FB" panose="020E0602020502020306" pitchFamily="34" charset="0"/>
                        </a:rPr>
                        <a:t>Réalisé</a:t>
                      </a:r>
                      <a:endParaRPr lang="fr-FR" sz="1600" b="0" dirty="0">
                        <a:solidFill>
                          <a:srgbClr val="00B0F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rgbClr val="FFC000"/>
                          </a:solidFill>
                          <a:latin typeface="Berlin Sans FB" panose="020E0602020502020306" pitchFamily="34" charset="0"/>
                        </a:rPr>
                        <a:t>Prévu</a:t>
                      </a:r>
                      <a:endParaRPr lang="fr-FR" sz="1600" b="0" dirty="0">
                        <a:solidFill>
                          <a:srgbClr val="FFC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A retenir</a:t>
                      </a:r>
                      <a:endParaRPr lang="fr-FR" b="0" dirty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CA8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>
            <a:off x="3416300" y="939800"/>
            <a:ext cx="0" cy="39497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79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1221</Words>
  <Application>Microsoft Office PowerPoint</Application>
  <PresentationFormat>Personnalisé</PresentationFormat>
  <Paragraphs>1048</Paragraphs>
  <Slides>117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117</vt:i4>
      </vt:variant>
    </vt:vector>
  </HeadingPairs>
  <TitlesOfParts>
    <vt:vector size="126" baseType="lpstr">
      <vt:lpstr>Arial</vt:lpstr>
      <vt:lpstr>Berlin Sans FB</vt:lpstr>
      <vt:lpstr>Berlin Sans FB Demi</vt:lpstr>
      <vt:lpstr>Calibri</vt:lpstr>
      <vt:lpstr>Calibri Light</vt:lpstr>
      <vt:lpstr>ScrapItUp</vt:lpstr>
      <vt:lpstr>Skrawk Serif</vt:lpstr>
      <vt:lpstr>Wingdings</vt:lpstr>
      <vt:lpstr>Thème Office</vt:lpstr>
      <vt:lpstr>Présentation PowerPoint</vt:lpstr>
      <vt:lpstr>Présentation PowerPoint</vt:lpstr>
      <vt:lpstr>Agenda  2017-2018</vt:lpstr>
      <vt:lpstr>Présentation PowerPoint</vt:lpstr>
      <vt:lpstr>Effectifs de l’école</vt:lpstr>
      <vt:lpstr>Présentation PowerPoint</vt:lpstr>
      <vt:lpstr>Présentation PowerPoint</vt:lpstr>
      <vt:lpstr>Dates à noter</vt:lpstr>
      <vt:lpstr>À faire pour  la rentrée</vt:lpstr>
      <vt:lpstr>Jour de Prérentrée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To Do List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To Do List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To Do List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To Do List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Conseil d’école 1</vt:lpstr>
      <vt:lpstr>Conseil d’école 2</vt:lpstr>
      <vt:lpstr>Conseil d’école 3</vt:lpstr>
      <vt:lpstr>Décharges de direction</vt:lpstr>
      <vt:lpstr>Suivi des 108 heures</vt:lpstr>
      <vt:lpstr>Suivi des 108 heures</vt:lpstr>
      <vt:lpstr>Codes et Id divers</vt:lpstr>
      <vt:lpstr>Codes et Id divers</vt:lpstr>
      <vt:lpstr>Budget</vt:lpstr>
      <vt:lpstr>À commander</vt:lpstr>
      <vt:lpstr>Rep de parents</vt:lpstr>
      <vt:lpstr>Organisation des cahiers</vt:lpstr>
      <vt:lpstr>Pour l’an prochain…</vt:lpstr>
      <vt:lpstr>Pour l’an prochain…</vt:lpstr>
      <vt:lpstr>Répertoire</vt:lpstr>
      <vt:lpstr>Répertoire</vt:lpstr>
      <vt:lpstr>Répertoire</vt:lpstr>
      <vt:lpstr>Répertoire</vt:lpstr>
      <vt:lpstr>Idées</vt:lpstr>
      <vt:lpstr>Idées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44</cp:revision>
  <dcterms:created xsi:type="dcterms:W3CDTF">2016-05-14T17:11:09Z</dcterms:created>
  <dcterms:modified xsi:type="dcterms:W3CDTF">2017-04-20T08:49:40Z</dcterms:modified>
</cp:coreProperties>
</file>