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14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316" r:id="rId10"/>
    <p:sldId id="271" r:id="rId11"/>
    <p:sldId id="272" r:id="rId12"/>
    <p:sldId id="411" r:id="rId13"/>
    <p:sldId id="274" r:id="rId14"/>
    <p:sldId id="273" r:id="rId15"/>
    <p:sldId id="276" r:id="rId16"/>
    <p:sldId id="277" r:id="rId17"/>
    <p:sldId id="317" r:id="rId18"/>
    <p:sldId id="278" r:id="rId19"/>
    <p:sldId id="279" r:id="rId20"/>
    <p:sldId id="280" r:id="rId21"/>
    <p:sldId id="281" r:id="rId22"/>
    <p:sldId id="284" r:id="rId23"/>
    <p:sldId id="286" r:id="rId24"/>
    <p:sldId id="285" r:id="rId25"/>
    <p:sldId id="318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19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2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21" r:id="rId50"/>
    <p:sldId id="308" r:id="rId51"/>
    <p:sldId id="309" r:id="rId52"/>
    <p:sldId id="412" r:id="rId53"/>
    <p:sldId id="310" r:id="rId54"/>
    <p:sldId id="311" r:id="rId55"/>
    <p:sldId id="312" r:id="rId56"/>
    <p:sldId id="313" r:id="rId57"/>
    <p:sldId id="325" r:id="rId58"/>
    <p:sldId id="326" r:id="rId59"/>
    <p:sldId id="327" r:id="rId60"/>
    <p:sldId id="328" r:id="rId61"/>
    <p:sldId id="329" r:id="rId62"/>
    <p:sldId id="333" r:id="rId63"/>
    <p:sldId id="330" r:id="rId64"/>
    <p:sldId id="334" r:id="rId65"/>
  </p:sldIdLst>
  <p:sldSz cx="6858000" cy="9144000" type="screen4x3"/>
  <p:notesSz cx="6735763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1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5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031" cy="492304"/>
          </a:xfrm>
          <a:prstGeom prst="rect">
            <a:avLst/>
          </a:prstGeom>
        </p:spPr>
        <p:txBody>
          <a:bodyPr vert="horz" lIns="87526" tIns="43763" rIns="87526" bIns="43763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227" y="1"/>
            <a:ext cx="2919031" cy="492304"/>
          </a:xfrm>
          <a:prstGeom prst="rect">
            <a:avLst/>
          </a:prstGeom>
        </p:spPr>
        <p:txBody>
          <a:bodyPr vert="horz" lIns="87526" tIns="43763" rIns="87526" bIns="43763" rtlCol="0"/>
          <a:lstStyle>
            <a:lvl1pPr algn="r">
              <a:defRPr sz="1100"/>
            </a:lvl1pPr>
          </a:lstStyle>
          <a:p>
            <a:fld id="{F6059FF0-9170-4D75-ABB7-79BC8D3AD9A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39775"/>
            <a:ext cx="2770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26" tIns="43763" rIns="87526" bIns="4376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276" y="4681477"/>
            <a:ext cx="5389213" cy="4435326"/>
          </a:xfrm>
          <a:prstGeom prst="rect">
            <a:avLst/>
          </a:prstGeom>
        </p:spPr>
        <p:txBody>
          <a:bodyPr vert="horz" lIns="87526" tIns="43763" rIns="87526" bIns="4376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955"/>
            <a:ext cx="2919031" cy="492304"/>
          </a:xfrm>
          <a:prstGeom prst="rect">
            <a:avLst/>
          </a:prstGeom>
        </p:spPr>
        <p:txBody>
          <a:bodyPr vert="horz" lIns="87526" tIns="43763" rIns="87526" bIns="43763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227" y="9362955"/>
            <a:ext cx="2919031" cy="492304"/>
          </a:xfrm>
          <a:prstGeom prst="rect">
            <a:avLst/>
          </a:prstGeom>
        </p:spPr>
        <p:txBody>
          <a:bodyPr vert="horz" lIns="87526" tIns="43763" rIns="87526" bIns="43763" rtlCol="0" anchor="b"/>
          <a:lstStyle>
            <a:lvl1pPr algn="r">
              <a:defRPr sz="1100"/>
            </a:lvl1pPr>
          </a:lstStyle>
          <a:p>
            <a:fld id="{2D115187-04A5-4140-90F8-E1BC6FD6D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73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34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763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419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195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355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11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697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254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858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672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01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0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54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797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311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73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98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194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441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764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33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58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651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00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330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902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46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5236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644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056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8549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889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72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2090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0171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3019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8196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9393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70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73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5087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5751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63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21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92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9034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9536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8564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022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4784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6007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6108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0922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9316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83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822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8320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9126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8030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069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28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610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80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67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 userDrawn="1"/>
        </p:nvSpPr>
        <p:spPr>
          <a:xfrm>
            <a:off x="162331" y="90893"/>
            <a:ext cx="6572272" cy="8929718"/>
          </a:xfrm>
          <a:prstGeom prst="roundRect">
            <a:avLst>
              <a:gd name="adj" fmla="val 5418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42876" y="1571604"/>
            <a:ext cx="6572272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ndir un rectangle avec un coin du même côté 6"/>
          <p:cNvSpPr/>
          <p:nvPr userDrawn="1"/>
        </p:nvSpPr>
        <p:spPr>
          <a:xfrm>
            <a:off x="194835" y="123389"/>
            <a:ext cx="6516000" cy="1440000"/>
          </a:xfrm>
          <a:prstGeom prst="round2SameRect">
            <a:avLst>
              <a:gd name="adj1" fmla="val 2221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57188" y="214313"/>
            <a:ext cx="6215062" cy="1214437"/>
          </a:xfrm>
        </p:spPr>
        <p:txBody>
          <a:bodyPr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Arial Rounded MT Bold" pitchFamily="34" charset="0"/>
              </a:defRPr>
            </a:lvl1pPr>
            <a:lvl2pPr marL="0" indent="0" algn="ctr">
              <a:buFontTx/>
              <a:buNone/>
              <a:defRPr sz="3200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285750" y="1714500"/>
            <a:ext cx="6357938" cy="5643582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285750" y="7429520"/>
            <a:ext cx="6357938" cy="150019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000"/>
            </a:lvl1pPr>
            <a:lvl2pPr marL="0" indent="0" algn="ctr">
              <a:buFontTx/>
              <a:buNone/>
              <a:defRPr sz="4000"/>
            </a:lvl2pPr>
            <a:lvl3pPr marL="0" indent="0" algn="ctr">
              <a:buFontTx/>
              <a:buNone/>
              <a:defRPr sz="4000"/>
            </a:lvl3pPr>
            <a:lvl4pPr marL="0" indent="0" algn="ctr">
              <a:buFontTx/>
              <a:buNone/>
              <a:defRPr sz="4000"/>
            </a:lvl4pPr>
            <a:lvl5pPr marL="0" indent="0" algn="ctr">
              <a:buFontTx/>
              <a:buNone/>
              <a:defRPr sz="4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5857875" y="1928813"/>
            <a:ext cx="642938" cy="571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u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43038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chemeClr val="accent1"/>
                </a:solidFill>
                <a:latin typeface="Arial Rounded MT Bold" pitchFamily="34" charset="0"/>
              </a:rPr>
              <a:t>Devenir élève</a:t>
            </a:r>
            <a:endParaRPr lang="fr-FR" sz="80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16200000">
            <a:off x="-3320964" y="3179887"/>
            <a:ext cx="7402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800" i="1" dirty="0" smtClean="0"/>
              <a:t>Livret  téléchargeable sur charivari.eklablog.com </a:t>
            </a:r>
          </a:p>
          <a:p>
            <a:pPr algn="r"/>
            <a:r>
              <a:rPr lang="fr-FR" sz="2800" i="1" dirty="0" smtClean="0"/>
              <a:t>Dessins : dangerécole.blogspot.com, Lecture Plus.</a:t>
            </a:r>
            <a:endParaRPr lang="fr-FR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Être autonome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J’enfile seul mon manteau.</a:t>
            </a:r>
            <a:endParaRPr lang="fr-FR" dirty="0"/>
          </a:p>
        </p:txBody>
      </p:sp>
      <p:pic>
        <p:nvPicPr>
          <p:cNvPr id="6" name="Image 5" descr="HABILLAGE.jpg"/>
          <p:cNvPicPr>
            <a:picLocks noChangeAspect="1"/>
          </p:cNvPicPr>
          <p:nvPr/>
        </p:nvPicPr>
        <p:blipFill>
          <a:blip r:embed="rId3" cstate="print"/>
          <a:srcRect l="9397" t="972" r="21998" b="9343"/>
          <a:stretch>
            <a:fillRect/>
          </a:stretch>
        </p:blipFill>
        <p:spPr>
          <a:xfrm>
            <a:off x="1500174" y="1714479"/>
            <a:ext cx="3888132" cy="595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Être autonome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J’enlève et je range mes habits tout seul.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3385"/>
          <a:stretch>
            <a:fillRect/>
          </a:stretch>
        </p:blipFill>
        <p:spPr bwMode="auto">
          <a:xfrm>
            <a:off x="285728" y="1785918"/>
            <a:ext cx="612832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Être autonome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85750" y="7072330"/>
            <a:ext cx="6357938" cy="18573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Je sais me laver les mains (remonter les manches, savonner, rincer, essuyer).</a:t>
            </a:r>
            <a:endParaRPr lang="fr-FR" dirty="0"/>
          </a:p>
        </p:txBody>
      </p:sp>
      <p:pic>
        <p:nvPicPr>
          <p:cNvPr id="5" name="Image 4" descr="laver mains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27" y="2402003"/>
            <a:ext cx="6570945" cy="4339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Être autonome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vais jouer tranquillement quand j’ai fini mon travail.</a:t>
            </a:r>
            <a:endParaRPr lang="fr-FR" dirty="0"/>
          </a:p>
        </p:txBody>
      </p:sp>
      <p:pic>
        <p:nvPicPr>
          <p:cNvPr id="6" name="Image 5" descr="emploi_du_temps_1 accueil  toilettes jou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66" y="1785918"/>
            <a:ext cx="617020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Être autonome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J’attache mes boutons.</a:t>
            </a:r>
            <a:endParaRPr lang="fr-FR" dirty="0"/>
          </a:p>
        </p:txBody>
      </p:sp>
      <p:pic>
        <p:nvPicPr>
          <p:cNvPr id="6" name="Image 5" descr="boutonner fermer manteau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8" y="1673797"/>
            <a:ext cx="5143536" cy="613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Être autonome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sais faire mes lacets et fermer une fermeture éclair.</a:t>
            </a:r>
            <a:endParaRPr lang="fr-FR" dirty="0"/>
          </a:p>
        </p:txBody>
      </p:sp>
      <p:pic>
        <p:nvPicPr>
          <p:cNvPr id="7" name="Image 6" descr="M lacets.jpg"/>
          <p:cNvPicPr>
            <a:picLocks noChangeAspect="1"/>
          </p:cNvPicPr>
          <p:nvPr/>
        </p:nvPicPr>
        <p:blipFill>
          <a:blip r:embed="rId3" cstate="print"/>
          <a:srcRect l="16667" t="12424" r="18182" b="17273"/>
          <a:stretch>
            <a:fillRect/>
          </a:stretch>
        </p:blipFill>
        <p:spPr>
          <a:xfrm>
            <a:off x="1428736" y="1644704"/>
            <a:ext cx="4182818" cy="5641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Être autonome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85750" y="7143768"/>
            <a:ext cx="6357938" cy="17859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Quand je travaille, je respecte les consignes, je me concentre et je termine mon travail.</a:t>
            </a:r>
            <a:endParaRPr lang="fr-FR" dirty="0"/>
          </a:p>
        </p:txBody>
      </p:sp>
      <p:pic>
        <p:nvPicPr>
          <p:cNvPr id="5" name="Image 4" descr="emploi_du_temps_2 atelier regroupemen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2984" y="1643041"/>
            <a:ext cx="4643470" cy="5638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Parler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Parler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85750" y="7215206"/>
            <a:ext cx="6357938" cy="17145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Je commence à me faire comprendre quand j’ai besoin de quelque chose.</a:t>
            </a:r>
            <a:endParaRPr lang="fr-FR" dirty="0"/>
          </a:p>
        </p:txBody>
      </p:sp>
      <p:pic>
        <p:nvPicPr>
          <p:cNvPr id="6" name="Image 5" descr="Div lacets abracadabr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5" t="6394" r="1515" b="5012"/>
          <a:stretch>
            <a:fillRect/>
          </a:stretch>
        </p:blipFill>
        <p:spPr>
          <a:xfrm>
            <a:off x="714356" y="1643042"/>
            <a:ext cx="5500726" cy="5672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Parler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dis une comptine </a:t>
            </a:r>
            <a:br>
              <a:rPr lang="fr-FR" dirty="0" smtClean="0"/>
            </a:br>
            <a:r>
              <a:rPr lang="fr-FR" dirty="0" smtClean="0"/>
              <a:t>face à la classe.</a:t>
            </a:r>
            <a:endParaRPr lang="fr-FR" dirty="0"/>
          </a:p>
        </p:txBody>
      </p:sp>
      <p:pic>
        <p:nvPicPr>
          <p:cNvPr id="7" name="Image 6" descr="Head shoulder knees and toes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571479" y="2214546"/>
            <a:ext cx="5864039" cy="4000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Devenir élève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85750" y="7358082"/>
            <a:ext cx="6357938" cy="157163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Je viens m’</a:t>
            </a:r>
            <a:r>
              <a:rPr lang="fr-FR" dirty="0" err="1" smtClean="0"/>
              <a:t>asseoir</a:t>
            </a:r>
            <a:r>
              <a:rPr lang="fr-FR" dirty="0" smtClean="0"/>
              <a:t> avec les autres quand la maitresse nous regroupe.</a:t>
            </a:r>
            <a:endParaRPr lang="fr-FR" dirty="0"/>
          </a:p>
        </p:txBody>
      </p:sp>
      <p:pic>
        <p:nvPicPr>
          <p:cNvPr id="8" name="Image 7" descr="emploi_du_temps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80" y="2000232"/>
            <a:ext cx="588036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Parler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Quand je parle, </a:t>
            </a:r>
            <a:br>
              <a:rPr lang="fr-FR" dirty="0" smtClean="0"/>
            </a:br>
            <a:r>
              <a:rPr lang="fr-FR" dirty="0" smtClean="0"/>
              <a:t>je fais des phrases.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Div gourmandise.jpg"/>
          <p:cNvPicPr>
            <a:picLocks noChangeAspect="1"/>
          </p:cNvPicPr>
          <p:nvPr/>
        </p:nvPicPr>
        <p:blipFill>
          <a:blip r:embed="rId3" cstate="print"/>
          <a:srcRect t="4662" b="8314"/>
          <a:stretch>
            <a:fillRect/>
          </a:stretch>
        </p:blipFill>
        <p:spPr>
          <a:xfrm>
            <a:off x="357165" y="1714480"/>
            <a:ext cx="6254469" cy="51435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57694" y="3714744"/>
            <a:ext cx="2000264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Parler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Quand je parle, en groupe, </a:t>
            </a:r>
            <a:br>
              <a:rPr lang="fr-FR" dirty="0" smtClean="0"/>
            </a:br>
            <a:r>
              <a:rPr lang="fr-FR" dirty="0" smtClean="0"/>
              <a:t>je tiens compte de ce qui </a:t>
            </a:r>
            <a:br>
              <a:rPr lang="fr-FR" dirty="0" smtClean="0"/>
            </a:br>
            <a:r>
              <a:rPr lang="fr-FR" dirty="0" smtClean="0"/>
              <a:t>a déjà été dit.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000504" y="3643306"/>
            <a:ext cx="2000264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PB rentr%C3%A9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3745" y="4143372"/>
            <a:ext cx="6429396" cy="2500330"/>
          </a:xfrm>
          <a:prstGeom prst="rect">
            <a:avLst/>
          </a:prstGeom>
        </p:spPr>
      </p:pic>
      <p:sp>
        <p:nvSpPr>
          <p:cNvPr id="10" name="Bulle ronde 9"/>
          <p:cNvSpPr/>
          <p:nvPr/>
        </p:nvSpPr>
        <p:spPr>
          <a:xfrm>
            <a:off x="357166" y="1643042"/>
            <a:ext cx="2571768" cy="1714512"/>
          </a:xfrm>
          <a:prstGeom prst="wedgeEllipseCallout">
            <a:avLst>
              <a:gd name="adj1" fmla="val -14025"/>
              <a:gd name="adj2" fmla="val 1109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ysClr val="windowText" lastClr="000000"/>
                </a:solidFill>
                <a:latin typeface="Bradley Hand ITC" pitchFamily="66" charset="0"/>
              </a:rPr>
              <a:t>Le loup arrive...</a:t>
            </a:r>
            <a:endParaRPr lang="fr-FR" sz="3600" b="1" dirty="0">
              <a:solidFill>
                <a:sysClr val="windowText" lastClr="000000"/>
              </a:solidFill>
              <a:latin typeface="Bradley Hand ITC" pitchFamily="66" charset="0"/>
            </a:endParaRPr>
          </a:p>
        </p:txBody>
      </p:sp>
      <p:sp>
        <p:nvSpPr>
          <p:cNvPr id="11" name="Bulle ronde 10"/>
          <p:cNvSpPr/>
          <p:nvPr/>
        </p:nvSpPr>
        <p:spPr>
          <a:xfrm>
            <a:off x="3357562" y="2071670"/>
            <a:ext cx="3214710" cy="1785950"/>
          </a:xfrm>
          <a:prstGeom prst="wedgeEllipseCallout">
            <a:avLst>
              <a:gd name="adj1" fmla="val -22346"/>
              <a:gd name="adj2" fmla="val 718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ysClr val="windowText" lastClr="000000"/>
                </a:solidFill>
                <a:latin typeface="Bradley Hand ITC" pitchFamily="66" charset="0"/>
              </a:rPr>
              <a:t>… alors le cochon s’enfuit !</a:t>
            </a:r>
            <a:endParaRPr lang="fr-FR" sz="3600" b="1" dirty="0">
              <a:solidFill>
                <a:sysClr val="windowText" lastClr="00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Parler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justifie, </a:t>
            </a:r>
            <a:br>
              <a:rPr lang="fr-FR" dirty="0" smtClean="0"/>
            </a:br>
            <a:r>
              <a:rPr lang="fr-FR" dirty="0" smtClean="0"/>
              <a:t>j’explique pourquoi.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000504" y="3643306"/>
            <a:ext cx="2000264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ulle ronde 9"/>
          <p:cNvSpPr/>
          <p:nvPr/>
        </p:nvSpPr>
        <p:spPr>
          <a:xfrm>
            <a:off x="1000108" y="2000232"/>
            <a:ext cx="5214974" cy="3786214"/>
          </a:xfrm>
          <a:prstGeom prst="wedgeEllipseCallout">
            <a:avLst>
              <a:gd name="adj1" fmla="val -36875"/>
              <a:gd name="adj2" fmla="val 69180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ysClr val="windowText" lastClr="000000"/>
                </a:solidFill>
                <a:latin typeface="Bradley Hand ITC" pitchFamily="66" charset="0"/>
              </a:rPr>
              <a:t>J’aime ce livre </a:t>
            </a:r>
            <a:r>
              <a:rPr lang="fr-FR" sz="4800" b="1" dirty="0" smtClean="0">
                <a:solidFill>
                  <a:sysClr val="windowText" lastClr="000000"/>
                </a:solidFill>
                <a:latin typeface="Bradley Hand ITC" pitchFamily="66" charset="0"/>
              </a:rPr>
              <a:t>parce que </a:t>
            </a:r>
            <a:r>
              <a:rPr lang="fr-FR" sz="4800" dirty="0" smtClean="0">
                <a:solidFill>
                  <a:sysClr val="windowText" lastClr="000000"/>
                </a:solidFill>
                <a:latin typeface="Bradley Hand ITC" pitchFamily="66" charset="0"/>
              </a:rPr>
              <a:t>la fin est amusante.</a:t>
            </a:r>
            <a:endParaRPr lang="fr-FR" sz="4800" dirty="0">
              <a:solidFill>
                <a:sysClr val="windowText" lastClr="00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Parler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Quand je raconte une histoire, les autres la comprennent.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M grimaces histoires contes.jpg"/>
          <p:cNvPicPr>
            <a:picLocks noChangeAspect="1"/>
          </p:cNvPicPr>
          <p:nvPr/>
        </p:nvPicPr>
        <p:blipFill>
          <a:blip r:embed="rId3" cstate="print"/>
          <a:srcRect l="22355" t="19742" r="26548" b="16387"/>
          <a:stretch>
            <a:fillRect/>
          </a:stretch>
        </p:blipFill>
        <p:spPr>
          <a:xfrm>
            <a:off x="1500174" y="1643041"/>
            <a:ext cx="3714776" cy="580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Parler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J’invente la fin d’une histoire et je la raconte.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haperon rou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8" y="1714480"/>
            <a:ext cx="3897116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err="1" smtClean="0">
                <a:solidFill>
                  <a:schemeClr val="accent1"/>
                </a:solidFill>
                <a:latin typeface="Arial Rounded MT Bold" pitchFamily="34" charset="0"/>
              </a:rPr>
              <a:t>Connaître</a:t>
            </a:r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 des mots</a:t>
            </a:r>
            <a:endParaRPr lang="fr-FR" sz="8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des mots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nomme les objets usuels de la classe.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hai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36" y="1857355"/>
            <a:ext cx="3500462" cy="5321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des mots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nomme 10 vêtements (hiver et été).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Bonn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74" y="1714480"/>
            <a:ext cx="4143404" cy="488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des mots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nomme 15 animaux.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girafe n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12" y="1643042"/>
            <a:ext cx="3571900" cy="622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des mots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nomme 20 objets.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poe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17982" y="1649029"/>
            <a:ext cx="4431582" cy="527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Devenir élève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85750" y="7429520"/>
            <a:ext cx="6357938" cy="150019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J’écoute en silence la maitresse qui raconte ou qui parle.</a:t>
            </a:r>
            <a:endParaRPr lang="fr-FR" dirty="0"/>
          </a:p>
        </p:txBody>
      </p:sp>
      <p:pic>
        <p:nvPicPr>
          <p:cNvPr id="6" name="Image 5" descr="emploi_du_temps_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8" y="1643042"/>
            <a:ext cx="4500594" cy="587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des mots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nomme 25 actions.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Balay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8" y="1997022"/>
            <a:ext cx="5143535" cy="543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des mots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24 mots </a:t>
            </a:r>
            <a:br>
              <a:rPr lang="fr-FR" dirty="0" smtClean="0"/>
            </a:br>
            <a:r>
              <a:rPr lang="fr-FR" dirty="0" smtClean="0"/>
              <a:t>des 4 saisons.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Feuil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63" y="2357422"/>
            <a:ext cx="5905457" cy="392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des mots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20 mots </a:t>
            </a:r>
            <a:br>
              <a:rPr lang="fr-FR" dirty="0" smtClean="0"/>
            </a:br>
            <a:r>
              <a:rPr lang="fr-FR" dirty="0" smtClean="0"/>
              <a:t>de l’univers de l’écrit.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dictionnai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1833" y="1871664"/>
            <a:ext cx="4588823" cy="5200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Décrire</a:t>
            </a:r>
            <a:endParaRPr lang="fr-FR" sz="8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Décrire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3 couleurs.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56" y="1857356"/>
            <a:ext cx="2149653" cy="2643206"/>
          </a:xfrm>
          <a:prstGeom prst="rect">
            <a:avLst/>
          </a:prstGeom>
        </p:spPr>
      </p:pic>
      <p:pic>
        <p:nvPicPr>
          <p:cNvPr id="9" name="Image 8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22553" y="1857356"/>
            <a:ext cx="2149653" cy="2643206"/>
          </a:xfrm>
          <a:prstGeom prst="rect">
            <a:avLst/>
          </a:prstGeom>
        </p:spPr>
      </p:pic>
      <p:pic>
        <p:nvPicPr>
          <p:cNvPr id="10" name="Image 9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14554" y="4572000"/>
            <a:ext cx="214965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Décrire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Je décris un personnage pour que mes camarades le reconnaissent.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318388" y="6643702"/>
            <a:ext cx="642942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gro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00108" y="3668820"/>
            <a:ext cx="2786082" cy="3117758"/>
          </a:xfrm>
          <a:prstGeom prst="rect">
            <a:avLst/>
          </a:prstGeom>
        </p:spPr>
      </p:pic>
      <p:pic>
        <p:nvPicPr>
          <p:cNvPr id="9" name="Image 8" descr="gro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00504" y="1606395"/>
            <a:ext cx="1714512" cy="5583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Décrire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10 couleurs.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5183" y="1928794"/>
            <a:ext cx="114300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85860" y="5072066"/>
            <a:ext cx="2214578" cy="2723038"/>
          </a:xfrm>
          <a:prstGeom prst="rect">
            <a:avLst/>
          </a:prstGeom>
        </p:spPr>
      </p:pic>
      <p:pic>
        <p:nvPicPr>
          <p:cNvPr id="9" name="Image 8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7694" y="4357686"/>
            <a:ext cx="2033456" cy="2500330"/>
          </a:xfrm>
          <a:prstGeom prst="rect">
            <a:avLst/>
          </a:prstGeom>
        </p:spPr>
      </p:pic>
      <p:pic>
        <p:nvPicPr>
          <p:cNvPr id="10" name="Image 9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42" y="2000232"/>
            <a:ext cx="1161975" cy="1428760"/>
          </a:xfrm>
          <a:prstGeom prst="rect">
            <a:avLst/>
          </a:prstGeom>
        </p:spPr>
      </p:pic>
      <p:pic>
        <p:nvPicPr>
          <p:cNvPr id="11" name="Image 10" descr="blue ble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52" y="2928926"/>
            <a:ext cx="1510567" cy="1857388"/>
          </a:xfrm>
          <a:prstGeom prst="rect">
            <a:avLst/>
          </a:prstGeom>
        </p:spPr>
      </p:pic>
      <p:pic>
        <p:nvPicPr>
          <p:cNvPr id="12" name="Image 11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72140" y="2000232"/>
            <a:ext cx="928694" cy="1141919"/>
          </a:xfrm>
          <a:prstGeom prst="rect">
            <a:avLst/>
          </a:prstGeom>
        </p:spPr>
      </p:pic>
      <p:pic>
        <p:nvPicPr>
          <p:cNvPr id="13" name="Image 12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00240" y="3214678"/>
            <a:ext cx="1510567" cy="1857388"/>
          </a:xfrm>
          <a:prstGeom prst="rect">
            <a:avLst/>
          </a:prstGeom>
        </p:spPr>
      </p:pic>
      <p:pic>
        <p:nvPicPr>
          <p:cNvPr id="14" name="Image 13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8" y="3714744"/>
            <a:ext cx="1643074" cy="2020318"/>
          </a:xfrm>
          <a:prstGeom prst="rect">
            <a:avLst/>
          </a:prstGeom>
        </p:spPr>
      </p:pic>
      <p:pic>
        <p:nvPicPr>
          <p:cNvPr id="15" name="Image 14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8" y="1747284"/>
            <a:ext cx="785818" cy="966239"/>
          </a:xfrm>
          <a:prstGeom prst="rect">
            <a:avLst/>
          </a:prstGeom>
        </p:spPr>
      </p:pic>
      <p:pic>
        <p:nvPicPr>
          <p:cNvPr id="16" name="Image 15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0438" y="1730882"/>
            <a:ext cx="714380" cy="878399"/>
          </a:xfrm>
          <a:prstGeom prst="rect">
            <a:avLst/>
          </a:prstGeom>
        </p:spPr>
      </p:pic>
      <p:pic>
        <p:nvPicPr>
          <p:cNvPr id="17" name="Image 16" descr="blue bl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00240" y="1785918"/>
            <a:ext cx="928694" cy="114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Décrire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nomme </a:t>
            </a:r>
            <a:br>
              <a:rPr lang="fr-FR" dirty="0" smtClean="0"/>
            </a:br>
            <a:r>
              <a:rPr lang="fr-FR" dirty="0" smtClean="0"/>
              <a:t>des formes simples.</a:t>
            </a:r>
            <a:endParaRPr lang="fr-FR" dirty="0"/>
          </a:p>
        </p:txBody>
      </p:sp>
      <p:sp>
        <p:nvSpPr>
          <p:cNvPr id="18" name="Triangle isocèle 17"/>
          <p:cNvSpPr/>
          <p:nvPr/>
        </p:nvSpPr>
        <p:spPr>
          <a:xfrm>
            <a:off x="857232" y="2285984"/>
            <a:ext cx="2571768" cy="2571768"/>
          </a:xfrm>
          <a:prstGeom prst="triangl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00570" y="2643174"/>
            <a:ext cx="1643074" cy="164307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714752" y="4929190"/>
            <a:ext cx="1857388" cy="185738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Décrire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dis la position d’un objet par rapport à un autre.</a:t>
            </a:r>
            <a:endParaRPr lang="fr-FR" dirty="0"/>
          </a:p>
        </p:txBody>
      </p:sp>
      <p:pic>
        <p:nvPicPr>
          <p:cNvPr id="7" name="Image 6" descr="dessus2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3412" b="11125"/>
          <a:stretch>
            <a:fillRect/>
          </a:stretch>
        </p:blipFill>
        <p:spPr>
          <a:xfrm>
            <a:off x="285728" y="2148895"/>
            <a:ext cx="6286544" cy="4087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Décrire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compare, je range, </a:t>
            </a:r>
            <a:br>
              <a:rPr lang="fr-FR" dirty="0" smtClean="0"/>
            </a:br>
            <a:r>
              <a:rPr lang="fr-FR" dirty="0" smtClean="0"/>
              <a:t>je classe.</a:t>
            </a:r>
            <a:endParaRPr lang="fr-FR" dirty="0"/>
          </a:p>
        </p:txBody>
      </p:sp>
      <p:pic>
        <p:nvPicPr>
          <p:cNvPr id="6" name="Image 5" descr="Chat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90" y="4572000"/>
            <a:ext cx="1578100" cy="1090608"/>
          </a:xfrm>
          <a:prstGeom prst="rect">
            <a:avLst/>
          </a:prstGeom>
        </p:spPr>
      </p:pic>
      <p:pic>
        <p:nvPicPr>
          <p:cNvPr id="8" name="Image 7" descr="Ane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8" y="3500430"/>
            <a:ext cx="1901191" cy="2071702"/>
          </a:xfrm>
          <a:prstGeom prst="rect">
            <a:avLst/>
          </a:prstGeom>
        </p:spPr>
      </p:pic>
      <p:pic>
        <p:nvPicPr>
          <p:cNvPr id="9" name="Image 8" descr="Elephant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72" y="2643174"/>
            <a:ext cx="3857652" cy="2952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Devenir élève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me range </a:t>
            </a:r>
            <a:br>
              <a:rPr lang="fr-FR" dirty="0" smtClean="0"/>
            </a:br>
            <a:r>
              <a:rPr lang="fr-FR" dirty="0" smtClean="0"/>
              <a:t>et je marche en rang.</a:t>
            </a:r>
            <a:endParaRPr lang="fr-FR" dirty="0"/>
          </a:p>
        </p:txBody>
      </p:sp>
      <p:pic>
        <p:nvPicPr>
          <p:cNvPr id="8" name="Image 7" descr="M rangés.jpg"/>
          <p:cNvPicPr>
            <a:picLocks noChangeAspect="1"/>
          </p:cNvPicPr>
          <p:nvPr/>
        </p:nvPicPr>
        <p:blipFill>
          <a:blip r:embed="rId3" cstate="print"/>
          <a:srcRect l="17568" t="17568" r="13513" b="16486"/>
          <a:stretch>
            <a:fillRect/>
          </a:stretch>
        </p:blipFill>
        <p:spPr>
          <a:xfrm>
            <a:off x="1000108" y="1643041"/>
            <a:ext cx="4897603" cy="585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Décrire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J’utilise des adjectifs </a:t>
            </a:r>
            <a:br>
              <a:rPr lang="fr-FR" dirty="0" smtClean="0"/>
            </a:br>
            <a:r>
              <a:rPr lang="fr-FR" dirty="0" smtClean="0"/>
              <a:t>pour décrire.</a:t>
            </a:r>
            <a:endParaRPr lang="fr-FR" dirty="0"/>
          </a:p>
        </p:txBody>
      </p:sp>
      <p:pic>
        <p:nvPicPr>
          <p:cNvPr id="7" name="Image 6" descr="propr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1623460"/>
            <a:ext cx="5857916" cy="57566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14554" y="1785918"/>
            <a:ext cx="1071570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err="1" smtClean="0">
                <a:solidFill>
                  <a:schemeClr val="accent1"/>
                </a:solidFill>
                <a:latin typeface="Arial Rounded MT Bold" pitchFamily="34" charset="0"/>
              </a:rPr>
              <a:t>Connaître</a:t>
            </a:r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 son corps</a:t>
            </a:r>
            <a:endParaRPr lang="fr-FR" sz="8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son corps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sais dire et montrer </a:t>
            </a:r>
            <a:br>
              <a:rPr lang="fr-FR" dirty="0" smtClean="0"/>
            </a:br>
            <a:r>
              <a:rPr lang="fr-FR" dirty="0" smtClean="0"/>
              <a:t>5 parties de mon corps.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32" y="3962634"/>
            <a:ext cx="2143140" cy="276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4" y="2000232"/>
            <a:ext cx="1905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8" y="4286248"/>
            <a:ext cx="2630306" cy="317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son corps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sais dire et montrer </a:t>
            </a:r>
            <a:br>
              <a:rPr lang="fr-FR" dirty="0" smtClean="0"/>
            </a:br>
            <a:r>
              <a:rPr lang="fr-FR" dirty="0" smtClean="0"/>
              <a:t>10 parties de mon corps.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02" y="1643042"/>
            <a:ext cx="2857520" cy="59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00570" y="1928794"/>
            <a:ext cx="57150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00570" y="4071934"/>
            <a:ext cx="57150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643446" y="5786446"/>
            <a:ext cx="57150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643446" y="7000892"/>
            <a:ext cx="57150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500174" y="7143768"/>
            <a:ext cx="57150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43050" y="2396332"/>
            <a:ext cx="128588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rot="10800000">
            <a:off x="2357430" y="2285984"/>
            <a:ext cx="714380" cy="158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0800000" flipH="1">
            <a:off x="3357563" y="2438384"/>
            <a:ext cx="714380" cy="158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00504" y="4177124"/>
            <a:ext cx="571504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son corps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garde mes mains propres et je sais me moucher.</a:t>
            </a:r>
            <a:endParaRPr lang="fr-FR" dirty="0"/>
          </a:p>
        </p:txBody>
      </p:sp>
      <p:pic>
        <p:nvPicPr>
          <p:cNvPr id="7" name="Image 6" descr="se mou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26" y="2071670"/>
            <a:ext cx="3357568" cy="503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son corps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nomme </a:t>
            </a:r>
            <a:br>
              <a:rPr lang="fr-FR" dirty="0" smtClean="0"/>
            </a:br>
            <a:r>
              <a:rPr lang="fr-FR" dirty="0" smtClean="0"/>
              <a:t>les doigts de ma main.</a:t>
            </a:r>
            <a:endParaRPr lang="fr-FR" dirty="0"/>
          </a:p>
        </p:txBody>
      </p:sp>
      <p:pic>
        <p:nvPicPr>
          <p:cNvPr id="5" name="Image 4" descr="Mai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8" y="1857356"/>
            <a:ext cx="6264102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son corps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les 5 sens </a:t>
            </a:r>
            <a:br>
              <a:rPr lang="fr-FR" dirty="0" smtClean="0"/>
            </a:br>
            <a:r>
              <a:rPr lang="fr-FR" dirty="0" smtClean="0"/>
              <a:t>et leur fonction.</a:t>
            </a:r>
            <a:endParaRPr lang="fr-FR" dirty="0"/>
          </a:p>
        </p:txBody>
      </p:sp>
      <p:pic>
        <p:nvPicPr>
          <p:cNvPr id="6" name="Image 5" descr="ecout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57" y="1857355"/>
            <a:ext cx="5322788" cy="554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son corps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</a:t>
            </a:r>
            <a:br>
              <a:rPr lang="fr-FR" dirty="0" smtClean="0"/>
            </a:br>
            <a:r>
              <a:rPr lang="fr-FR" dirty="0" smtClean="0"/>
              <a:t>ma droite et ma gauche.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4" y="2000232"/>
            <a:ext cx="5214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Connaitre son corps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Je connais des règles d’hygiène du corps, de l’alimentation.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57232" y="1785918"/>
            <a:ext cx="85725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Fiche 13 c se laver prendre bai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32" y="1805990"/>
            <a:ext cx="5143536" cy="5532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Le temps qui passe</a:t>
            </a:r>
            <a:endParaRPr lang="fr-FR" sz="8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Devenir élève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lève le doigt pour demander la parole.</a:t>
            </a:r>
            <a:endParaRPr lang="fr-FR" dirty="0"/>
          </a:p>
        </p:txBody>
      </p:sp>
      <p:pic>
        <p:nvPicPr>
          <p:cNvPr id="6" name="Image 5" descr="M leç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81" t="39971" r="13250" b="20498"/>
          <a:stretch>
            <a:fillRect/>
          </a:stretch>
        </p:blipFill>
        <p:spPr>
          <a:xfrm>
            <a:off x="290491" y="2500298"/>
            <a:ext cx="6353219" cy="4143404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1536585" y="2295728"/>
            <a:ext cx="1073995" cy="972766"/>
          </a:xfrm>
          <a:custGeom>
            <a:avLst/>
            <a:gdLst>
              <a:gd name="connsiteX0" fmla="*/ 525679 w 1073995"/>
              <a:gd name="connsiteY0" fmla="*/ 0 h 972766"/>
              <a:gd name="connsiteX1" fmla="*/ 292215 w 1073995"/>
              <a:gd name="connsiteY1" fmla="*/ 778212 h 972766"/>
              <a:gd name="connsiteX2" fmla="*/ 545134 w 1073995"/>
              <a:gd name="connsiteY2" fmla="*/ 972766 h 972766"/>
              <a:gd name="connsiteX3" fmla="*/ 1070428 w 1073995"/>
              <a:gd name="connsiteY3" fmla="*/ 155642 h 972766"/>
              <a:gd name="connsiteX4" fmla="*/ 525679 w 1073995"/>
              <a:gd name="connsiteY4" fmla="*/ 0 h 97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995" h="972766">
                <a:moveTo>
                  <a:pt x="525679" y="0"/>
                </a:moveTo>
                <a:cubicBezTo>
                  <a:pt x="270756" y="784379"/>
                  <a:pt x="0" y="778212"/>
                  <a:pt x="292215" y="778212"/>
                </a:cubicBezTo>
                <a:lnTo>
                  <a:pt x="545134" y="972766"/>
                </a:lnTo>
                <a:cubicBezTo>
                  <a:pt x="1073995" y="169682"/>
                  <a:pt x="1070428" y="493463"/>
                  <a:pt x="1070428" y="155642"/>
                </a:cubicBezTo>
                <a:lnTo>
                  <a:pt x="525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4046706" y="2334638"/>
            <a:ext cx="797668" cy="778213"/>
          </a:xfrm>
          <a:custGeom>
            <a:avLst/>
            <a:gdLst>
              <a:gd name="connsiteX0" fmla="*/ 0 w 797668"/>
              <a:gd name="connsiteY0" fmla="*/ 0 h 778213"/>
              <a:gd name="connsiteX1" fmla="*/ 291830 w 797668"/>
              <a:gd name="connsiteY1" fmla="*/ 778213 h 778213"/>
              <a:gd name="connsiteX2" fmla="*/ 797668 w 797668"/>
              <a:gd name="connsiteY2" fmla="*/ 758758 h 778213"/>
              <a:gd name="connsiteX3" fmla="*/ 680937 w 797668"/>
              <a:gd name="connsiteY3" fmla="*/ 0 h 778213"/>
              <a:gd name="connsiteX4" fmla="*/ 0 w 797668"/>
              <a:gd name="connsiteY4" fmla="*/ 0 h 77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68" h="778213">
                <a:moveTo>
                  <a:pt x="0" y="0"/>
                </a:moveTo>
                <a:lnTo>
                  <a:pt x="291830" y="778213"/>
                </a:lnTo>
                <a:lnTo>
                  <a:pt x="797668" y="758758"/>
                </a:lnTo>
                <a:lnTo>
                  <a:pt x="6809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temps qui passe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commence </a:t>
            </a:r>
            <a:br>
              <a:rPr lang="fr-FR" dirty="0" smtClean="0"/>
            </a:br>
            <a:r>
              <a:rPr lang="fr-FR" dirty="0" smtClean="0"/>
              <a:t>à me repérer dans la journée.</a:t>
            </a:r>
            <a:endParaRPr lang="fr-FR" dirty="0"/>
          </a:p>
        </p:txBody>
      </p:sp>
      <p:pic>
        <p:nvPicPr>
          <p:cNvPr id="5" name="Image 4" descr="Fiche 05 a matin se réveille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4397" y="2572677"/>
            <a:ext cx="5949205" cy="3856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temps qui passe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 commence à repérer des évènements de l’année.</a:t>
            </a:r>
            <a:endParaRPr lang="fr-FR" dirty="0"/>
          </a:p>
        </p:txBody>
      </p:sp>
      <p:pic>
        <p:nvPicPr>
          <p:cNvPr id="7" name="Image 6" descr="sap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1785918"/>
            <a:ext cx="2285996" cy="2465066"/>
          </a:xfrm>
          <a:prstGeom prst="rect">
            <a:avLst/>
          </a:prstGeom>
        </p:spPr>
      </p:pic>
      <p:pic>
        <p:nvPicPr>
          <p:cNvPr id="8" name="Image 7" descr="carnava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5808" y="1785918"/>
            <a:ext cx="2367836" cy="2428892"/>
          </a:xfrm>
          <a:prstGeom prst="rect">
            <a:avLst/>
          </a:prstGeom>
        </p:spPr>
      </p:pic>
      <p:pic>
        <p:nvPicPr>
          <p:cNvPr id="10" name="Image 9" descr="oeuf pâqu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42" y="4643438"/>
            <a:ext cx="2500330" cy="2606825"/>
          </a:xfrm>
          <a:prstGeom prst="rect">
            <a:avLst/>
          </a:prstGeom>
        </p:spPr>
      </p:pic>
      <p:pic>
        <p:nvPicPr>
          <p:cNvPr id="11" name="Image 10" descr="anniversair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76" y="4929190"/>
            <a:ext cx="2966368" cy="2144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temps qui passe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Je commence à savoir raconter ce que j’ai fait le matin, la veille.</a:t>
            </a:r>
            <a:endParaRPr lang="fr-FR" dirty="0"/>
          </a:p>
        </p:txBody>
      </p:sp>
      <p:pic>
        <p:nvPicPr>
          <p:cNvPr id="5" name="Image 4" descr="emploi_du_temps_6 parents mama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AF7"/>
              </a:clrFrom>
              <a:clrTo>
                <a:srgbClr val="FEFAF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28868" y="2000232"/>
            <a:ext cx="4071966" cy="565550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285728" y="1643042"/>
            <a:ext cx="3357586" cy="2428892"/>
          </a:xfrm>
          <a:prstGeom prst="wedgeEllipseCallout">
            <a:avLst>
              <a:gd name="adj1" fmla="val 21353"/>
              <a:gd name="adj2" fmla="val 59633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emploi_du_temps_1 accueil  toilettes jou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2918" y="1785918"/>
            <a:ext cx="2314574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temps qui passe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J’ordonne </a:t>
            </a:r>
            <a:br>
              <a:rPr lang="fr-FR" dirty="0" smtClean="0"/>
            </a:br>
            <a:r>
              <a:rPr lang="fr-FR" dirty="0" smtClean="0"/>
              <a:t>des moments de la journée.</a:t>
            </a:r>
            <a:endParaRPr lang="fr-FR" dirty="0"/>
          </a:p>
        </p:txBody>
      </p:sp>
      <p:pic>
        <p:nvPicPr>
          <p:cNvPr id="5" name="Image 4" descr="journee images 2 dormir dents habiller.jpg"/>
          <p:cNvPicPr>
            <a:picLocks noChangeAspect="1"/>
          </p:cNvPicPr>
          <p:nvPr/>
        </p:nvPicPr>
        <p:blipFill>
          <a:blip r:embed="rId3" cstate="print"/>
          <a:srcRect l="3361" t="17933" r="3819" b="9917"/>
          <a:stretch>
            <a:fillRect/>
          </a:stretch>
        </p:blipFill>
        <p:spPr>
          <a:xfrm>
            <a:off x="818266" y="1643042"/>
            <a:ext cx="5325378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temps qui passe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J’utilise les mots </a:t>
            </a:r>
            <a:br>
              <a:rPr lang="fr-FR" dirty="0" smtClean="0"/>
            </a:br>
            <a:r>
              <a:rPr lang="fr-FR" dirty="0" smtClean="0"/>
              <a:t>aujourd’hui, hier et demain.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0042" y="2500298"/>
            <a:ext cx="6000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latin typeface="Vladimir Script" pitchFamily="66" charset="0"/>
              </a:rPr>
              <a:t>hier</a:t>
            </a:r>
          </a:p>
          <a:p>
            <a:r>
              <a:rPr lang="fr-FR" sz="8000" dirty="0" smtClean="0">
                <a:latin typeface="Arial Rounded MT Bold" pitchFamily="34" charset="0"/>
              </a:rPr>
              <a:t>aujourd’hui</a:t>
            </a:r>
          </a:p>
          <a:p>
            <a:pPr algn="r"/>
            <a:r>
              <a:rPr lang="fr-FR" sz="8000" dirty="0" smtClean="0">
                <a:latin typeface="Bauhaus 93" pitchFamily="82" charset="0"/>
              </a:rPr>
              <a:t>demain</a:t>
            </a:r>
            <a:endParaRPr lang="fr-FR" sz="8000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temps qui passe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les jours de la semaine et les saisons.</a:t>
            </a:r>
            <a:endParaRPr lang="fr-FR" dirty="0"/>
          </a:p>
        </p:txBody>
      </p:sp>
      <p:pic>
        <p:nvPicPr>
          <p:cNvPr id="5" name="Image 4" descr="saisons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66" y="1643042"/>
            <a:ext cx="6370085" cy="603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temps qui passe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</a:t>
            </a:r>
            <a:br>
              <a:rPr lang="fr-FR" dirty="0" smtClean="0"/>
            </a:br>
            <a:r>
              <a:rPr lang="fr-FR" dirty="0" smtClean="0"/>
              <a:t>les mois de l’année.</a:t>
            </a:r>
            <a:endParaRPr lang="fr-FR" dirty="0"/>
          </a:p>
        </p:txBody>
      </p:sp>
      <p:pic>
        <p:nvPicPr>
          <p:cNvPr id="5" name="Image 4" descr="Calendr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84" y="1857356"/>
            <a:ext cx="4516123" cy="5466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9600" dirty="0" smtClean="0">
                <a:solidFill>
                  <a:schemeClr val="accent1"/>
                </a:solidFill>
                <a:latin typeface="Arial Rounded MT Bold" pitchFamily="34" charset="0"/>
              </a:rPr>
              <a:t>Le prénom</a:t>
            </a:r>
            <a:endParaRPr lang="fr-FR" sz="96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prénom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dis comment je m’appelle.</a:t>
            </a:r>
            <a:endParaRPr lang="fr-FR" dirty="0"/>
          </a:p>
        </p:txBody>
      </p:sp>
      <p:pic>
        <p:nvPicPr>
          <p:cNvPr id="6" name="Image 5" descr="Fil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04" y="2333400"/>
            <a:ext cx="2571768" cy="4872252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ronde 7"/>
          <p:cNvSpPr/>
          <p:nvPr/>
        </p:nvSpPr>
        <p:spPr>
          <a:xfrm>
            <a:off x="3429000" y="2214546"/>
            <a:ext cx="2857520" cy="2500330"/>
          </a:xfrm>
          <a:prstGeom prst="wedgeEllipseCallout">
            <a:avLst>
              <a:gd name="adj1" fmla="val -68492"/>
              <a:gd name="adj2" fmla="val 1814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ysClr val="windowText" lastClr="000000"/>
                </a:solidFill>
                <a:latin typeface="Bradley Hand ITC" pitchFamily="66" charset="0"/>
              </a:rPr>
              <a:t>Emma</a:t>
            </a:r>
            <a:endParaRPr lang="fr-FR" sz="4800" b="1" dirty="0">
              <a:solidFill>
                <a:sysClr val="windowText" lastClr="00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prénom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reconnais mon prénom (écrit en majuscules).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7166" y="1928794"/>
            <a:ext cx="624145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cap="all" dirty="0" smtClean="0"/>
              <a:t>tom              marie</a:t>
            </a:r>
          </a:p>
          <a:p>
            <a:r>
              <a:rPr lang="fr-FR" sz="6000" cap="all" dirty="0" smtClean="0"/>
              <a:t>             Antoine</a:t>
            </a:r>
          </a:p>
          <a:p>
            <a:r>
              <a:rPr lang="fr-FR" sz="6000" cap="all" dirty="0" smtClean="0"/>
              <a:t>   </a:t>
            </a:r>
            <a:r>
              <a:rPr lang="fr-FR" sz="6000" cap="all" dirty="0" err="1" smtClean="0"/>
              <a:t>emma</a:t>
            </a:r>
            <a:endParaRPr lang="fr-FR" sz="6000" cap="all" dirty="0" smtClean="0"/>
          </a:p>
          <a:p>
            <a:r>
              <a:rPr lang="fr-FR" sz="6000" cap="all" dirty="0" smtClean="0"/>
              <a:t>           </a:t>
            </a:r>
            <a:r>
              <a:rPr lang="fr-FR" sz="6000" cap="all" dirty="0" err="1" smtClean="0"/>
              <a:t>simon</a:t>
            </a:r>
            <a:endParaRPr lang="fr-FR" sz="6000" cap="all" dirty="0" smtClean="0"/>
          </a:p>
          <a:p>
            <a:r>
              <a:rPr lang="fr-FR" sz="6000" cap="all" dirty="0" err="1" smtClean="0"/>
              <a:t>léa</a:t>
            </a:r>
            <a:r>
              <a:rPr lang="fr-FR" sz="6000" cap="all" dirty="0" smtClean="0"/>
              <a:t>           thomas</a:t>
            </a:r>
            <a:endParaRPr lang="fr-FR" sz="6000" cap="all" dirty="0"/>
          </a:p>
        </p:txBody>
      </p:sp>
      <p:sp>
        <p:nvSpPr>
          <p:cNvPr id="6" name="Forme libre 5"/>
          <p:cNvSpPr/>
          <p:nvPr/>
        </p:nvSpPr>
        <p:spPr>
          <a:xfrm>
            <a:off x="719738" y="3688207"/>
            <a:ext cx="2840585" cy="1156167"/>
          </a:xfrm>
          <a:custGeom>
            <a:avLst/>
            <a:gdLst>
              <a:gd name="connsiteX0" fmla="*/ 1011785 w 2840585"/>
              <a:gd name="connsiteY0" fmla="*/ 27759 h 1156167"/>
              <a:gd name="connsiteX1" fmla="*/ 622679 w 2840585"/>
              <a:gd name="connsiteY1" fmla="*/ 47214 h 1156167"/>
              <a:gd name="connsiteX2" fmla="*/ 272483 w 2840585"/>
              <a:gd name="connsiteY2" fmla="*/ 86125 h 1156167"/>
              <a:gd name="connsiteX3" fmla="*/ 214117 w 2840585"/>
              <a:gd name="connsiteY3" fmla="*/ 105580 h 1156167"/>
              <a:gd name="connsiteX4" fmla="*/ 97385 w 2840585"/>
              <a:gd name="connsiteY4" fmla="*/ 183402 h 1156167"/>
              <a:gd name="connsiteX5" fmla="*/ 58475 w 2840585"/>
              <a:gd name="connsiteY5" fmla="*/ 241767 h 1156167"/>
              <a:gd name="connsiteX6" fmla="*/ 39019 w 2840585"/>
              <a:gd name="connsiteY6" fmla="*/ 319589 h 1156167"/>
              <a:gd name="connsiteX7" fmla="*/ 19564 w 2840585"/>
              <a:gd name="connsiteY7" fmla="*/ 377955 h 1156167"/>
              <a:gd name="connsiteX8" fmla="*/ 77930 w 2840585"/>
              <a:gd name="connsiteY8" fmla="*/ 864338 h 1156167"/>
              <a:gd name="connsiteX9" fmla="*/ 136296 w 2840585"/>
              <a:gd name="connsiteY9" fmla="*/ 981070 h 1156167"/>
              <a:gd name="connsiteX10" fmla="*/ 253028 w 2840585"/>
              <a:gd name="connsiteY10" fmla="*/ 1039436 h 1156167"/>
              <a:gd name="connsiteX11" fmla="*/ 369760 w 2840585"/>
              <a:gd name="connsiteY11" fmla="*/ 1117257 h 1156167"/>
              <a:gd name="connsiteX12" fmla="*/ 564313 w 2840585"/>
              <a:gd name="connsiteY12" fmla="*/ 1156167 h 1156167"/>
              <a:gd name="connsiteX13" fmla="*/ 1498168 w 2840585"/>
              <a:gd name="connsiteY13" fmla="*/ 1136712 h 1156167"/>
              <a:gd name="connsiteX14" fmla="*/ 1556534 w 2840585"/>
              <a:gd name="connsiteY14" fmla="*/ 1117257 h 1156167"/>
              <a:gd name="connsiteX15" fmla="*/ 1828909 w 2840585"/>
              <a:gd name="connsiteY15" fmla="*/ 1078346 h 1156167"/>
              <a:gd name="connsiteX16" fmla="*/ 1906730 w 2840585"/>
              <a:gd name="connsiteY16" fmla="*/ 1058891 h 1156167"/>
              <a:gd name="connsiteX17" fmla="*/ 2276381 w 2840585"/>
              <a:gd name="connsiteY17" fmla="*/ 1039436 h 1156167"/>
              <a:gd name="connsiteX18" fmla="*/ 2684943 w 2840585"/>
              <a:gd name="connsiteY18" fmla="*/ 1000525 h 1156167"/>
              <a:gd name="connsiteX19" fmla="*/ 2821130 w 2840585"/>
              <a:gd name="connsiteY19" fmla="*/ 942159 h 1156167"/>
              <a:gd name="connsiteX20" fmla="*/ 2840585 w 2840585"/>
              <a:gd name="connsiteY20" fmla="*/ 883793 h 1156167"/>
              <a:gd name="connsiteX21" fmla="*/ 2801675 w 2840585"/>
              <a:gd name="connsiteY21" fmla="*/ 728150 h 1156167"/>
              <a:gd name="connsiteX22" fmla="*/ 2743309 w 2840585"/>
              <a:gd name="connsiteY22" fmla="*/ 669784 h 1156167"/>
              <a:gd name="connsiteX23" fmla="*/ 2704398 w 2840585"/>
              <a:gd name="connsiteY23" fmla="*/ 611419 h 1156167"/>
              <a:gd name="connsiteX24" fmla="*/ 2626577 w 2840585"/>
              <a:gd name="connsiteY24" fmla="*/ 572508 h 1156167"/>
              <a:gd name="connsiteX25" fmla="*/ 2568211 w 2840585"/>
              <a:gd name="connsiteY25" fmla="*/ 533597 h 1156167"/>
              <a:gd name="connsiteX26" fmla="*/ 2451479 w 2840585"/>
              <a:gd name="connsiteY26" fmla="*/ 455776 h 1156167"/>
              <a:gd name="connsiteX27" fmla="*/ 2276381 w 2840585"/>
              <a:gd name="connsiteY27" fmla="*/ 358499 h 1156167"/>
              <a:gd name="connsiteX28" fmla="*/ 2218015 w 2840585"/>
              <a:gd name="connsiteY28" fmla="*/ 319589 h 1156167"/>
              <a:gd name="connsiteX29" fmla="*/ 2140194 w 2840585"/>
              <a:gd name="connsiteY29" fmla="*/ 300133 h 1156167"/>
              <a:gd name="connsiteX30" fmla="*/ 1984551 w 2840585"/>
              <a:gd name="connsiteY30" fmla="*/ 241767 h 1156167"/>
              <a:gd name="connsiteX31" fmla="*/ 1906730 w 2840585"/>
              <a:gd name="connsiteY31" fmla="*/ 202857 h 1156167"/>
              <a:gd name="connsiteX32" fmla="*/ 1848364 w 2840585"/>
              <a:gd name="connsiteY32" fmla="*/ 163946 h 1156167"/>
              <a:gd name="connsiteX33" fmla="*/ 1789998 w 2840585"/>
              <a:gd name="connsiteY33" fmla="*/ 144491 h 1156167"/>
              <a:gd name="connsiteX34" fmla="*/ 1731632 w 2840585"/>
              <a:gd name="connsiteY34" fmla="*/ 105580 h 1156167"/>
              <a:gd name="connsiteX35" fmla="*/ 1614900 w 2840585"/>
              <a:gd name="connsiteY35" fmla="*/ 66670 h 1156167"/>
              <a:gd name="connsiteX36" fmla="*/ 1109062 w 2840585"/>
              <a:gd name="connsiteY36" fmla="*/ 27759 h 1156167"/>
              <a:gd name="connsiteX37" fmla="*/ 1050696 w 2840585"/>
              <a:gd name="connsiteY37" fmla="*/ 8304 h 1156167"/>
              <a:gd name="connsiteX38" fmla="*/ 1011785 w 2840585"/>
              <a:gd name="connsiteY38" fmla="*/ 27759 h 115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40585" h="1156167">
                <a:moveTo>
                  <a:pt x="1011785" y="27759"/>
                </a:moveTo>
                <a:cubicBezTo>
                  <a:pt x="940449" y="34244"/>
                  <a:pt x="752140" y="36993"/>
                  <a:pt x="622679" y="47214"/>
                </a:cubicBezTo>
                <a:cubicBezTo>
                  <a:pt x="505593" y="56458"/>
                  <a:pt x="272483" y="86125"/>
                  <a:pt x="272483" y="86125"/>
                </a:cubicBezTo>
                <a:cubicBezTo>
                  <a:pt x="253028" y="92610"/>
                  <a:pt x="232044" y="95621"/>
                  <a:pt x="214117" y="105580"/>
                </a:cubicBezTo>
                <a:cubicBezTo>
                  <a:pt x="173237" y="128291"/>
                  <a:pt x="97385" y="183402"/>
                  <a:pt x="97385" y="183402"/>
                </a:cubicBezTo>
                <a:cubicBezTo>
                  <a:pt x="84415" y="202857"/>
                  <a:pt x="67686" y="220276"/>
                  <a:pt x="58475" y="241767"/>
                </a:cubicBezTo>
                <a:cubicBezTo>
                  <a:pt x="47942" y="266344"/>
                  <a:pt x="46365" y="293879"/>
                  <a:pt x="39019" y="319589"/>
                </a:cubicBezTo>
                <a:cubicBezTo>
                  <a:pt x="33385" y="339308"/>
                  <a:pt x="26049" y="358500"/>
                  <a:pt x="19564" y="377955"/>
                </a:cubicBezTo>
                <a:cubicBezTo>
                  <a:pt x="41175" y="788572"/>
                  <a:pt x="0" y="630548"/>
                  <a:pt x="77930" y="864338"/>
                </a:cubicBezTo>
                <a:cubicBezTo>
                  <a:pt x="93754" y="911810"/>
                  <a:pt x="98580" y="943354"/>
                  <a:pt x="136296" y="981070"/>
                </a:cubicBezTo>
                <a:cubicBezTo>
                  <a:pt x="201070" y="1045843"/>
                  <a:pt x="181825" y="999879"/>
                  <a:pt x="253028" y="1039436"/>
                </a:cubicBezTo>
                <a:cubicBezTo>
                  <a:pt x="293908" y="1062147"/>
                  <a:pt x="323903" y="1108086"/>
                  <a:pt x="369760" y="1117257"/>
                </a:cubicBezTo>
                <a:lnTo>
                  <a:pt x="564313" y="1156167"/>
                </a:lnTo>
                <a:lnTo>
                  <a:pt x="1498168" y="1136712"/>
                </a:lnTo>
                <a:cubicBezTo>
                  <a:pt x="1518660" y="1135908"/>
                  <a:pt x="1536515" y="1121706"/>
                  <a:pt x="1556534" y="1117257"/>
                </a:cubicBezTo>
                <a:cubicBezTo>
                  <a:pt x="1666745" y="1092766"/>
                  <a:pt x="1711124" y="1097977"/>
                  <a:pt x="1828909" y="1078346"/>
                </a:cubicBezTo>
                <a:cubicBezTo>
                  <a:pt x="1855284" y="1073950"/>
                  <a:pt x="1880092" y="1061207"/>
                  <a:pt x="1906730" y="1058891"/>
                </a:cubicBezTo>
                <a:cubicBezTo>
                  <a:pt x="2029654" y="1048202"/>
                  <a:pt x="2153234" y="1047133"/>
                  <a:pt x="2276381" y="1039436"/>
                </a:cubicBezTo>
                <a:cubicBezTo>
                  <a:pt x="2511021" y="1024771"/>
                  <a:pt x="2488935" y="1025025"/>
                  <a:pt x="2684943" y="1000525"/>
                </a:cubicBezTo>
                <a:cubicBezTo>
                  <a:pt x="2719825" y="988898"/>
                  <a:pt x="2797088" y="966201"/>
                  <a:pt x="2821130" y="942159"/>
                </a:cubicBezTo>
                <a:cubicBezTo>
                  <a:pt x="2835631" y="927658"/>
                  <a:pt x="2834100" y="903248"/>
                  <a:pt x="2840585" y="883793"/>
                </a:cubicBezTo>
                <a:cubicBezTo>
                  <a:pt x="2837779" y="869762"/>
                  <a:pt x="2818767" y="753789"/>
                  <a:pt x="2801675" y="728150"/>
                </a:cubicBezTo>
                <a:cubicBezTo>
                  <a:pt x="2786413" y="705257"/>
                  <a:pt x="2760923" y="690921"/>
                  <a:pt x="2743309" y="669784"/>
                </a:cubicBezTo>
                <a:cubicBezTo>
                  <a:pt x="2728340" y="651821"/>
                  <a:pt x="2722361" y="626388"/>
                  <a:pt x="2704398" y="611419"/>
                </a:cubicBezTo>
                <a:cubicBezTo>
                  <a:pt x="2682118" y="592852"/>
                  <a:pt x="2651758" y="586897"/>
                  <a:pt x="2626577" y="572508"/>
                </a:cubicBezTo>
                <a:cubicBezTo>
                  <a:pt x="2606275" y="560907"/>
                  <a:pt x="2586174" y="548566"/>
                  <a:pt x="2568211" y="533597"/>
                </a:cubicBezTo>
                <a:cubicBezTo>
                  <a:pt x="2471056" y="452634"/>
                  <a:pt x="2554050" y="489966"/>
                  <a:pt x="2451479" y="455776"/>
                </a:cubicBezTo>
                <a:cubicBezTo>
                  <a:pt x="2268302" y="272599"/>
                  <a:pt x="2562038" y="548934"/>
                  <a:pt x="2276381" y="358499"/>
                </a:cubicBezTo>
                <a:cubicBezTo>
                  <a:pt x="2256926" y="345529"/>
                  <a:pt x="2239507" y="328800"/>
                  <a:pt x="2218015" y="319589"/>
                </a:cubicBezTo>
                <a:cubicBezTo>
                  <a:pt x="2193438" y="309056"/>
                  <a:pt x="2165904" y="307479"/>
                  <a:pt x="2140194" y="300133"/>
                </a:cubicBezTo>
                <a:cubicBezTo>
                  <a:pt x="2095266" y="287296"/>
                  <a:pt x="2021564" y="258217"/>
                  <a:pt x="1984551" y="241767"/>
                </a:cubicBezTo>
                <a:cubicBezTo>
                  <a:pt x="1958049" y="229988"/>
                  <a:pt x="1931911" y="217246"/>
                  <a:pt x="1906730" y="202857"/>
                </a:cubicBezTo>
                <a:cubicBezTo>
                  <a:pt x="1886428" y="191256"/>
                  <a:pt x="1869278" y="174403"/>
                  <a:pt x="1848364" y="163946"/>
                </a:cubicBezTo>
                <a:cubicBezTo>
                  <a:pt x="1830021" y="154775"/>
                  <a:pt x="1809453" y="150976"/>
                  <a:pt x="1789998" y="144491"/>
                </a:cubicBezTo>
                <a:cubicBezTo>
                  <a:pt x="1770543" y="131521"/>
                  <a:pt x="1752999" y="115076"/>
                  <a:pt x="1731632" y="105580"/>
                </a:cubicBezTo>
                <a:cubicBezTo>
                  <a:pt x="1694152" y="88922"/>
                  <a:pt x="1653811" y="79640"/>
                  <a:pt x="1614900" y="66670"/>
                </a:cubicBezTo>
                <a:cubicBezTo>
                  <a:pt x="1414890" y="0"/>
                  <a:pt x="1577080" y="48107"/>
                  <a:pt x="1109062" y="27759"/>
                </a:cubicBezTo>
                <a:cubicBezTo>
                  <a:pt x="1089607" y="21274"/>
                  <a:pt x="1071204" y="8304"/>
                  <a:pt x="1050696" y="8304"/>
                </a:cubicBezTo>
                <a:cubicBezTo>
                  <a:pt x="1030188" y="8304"/>
                  <a:pt x="1083121" y="21274"/>
                  <a:pt x="1011785" y="27759"/>
                </a:cubicBez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Devenir élève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range </a:t>
            </a:r>
            <a:br>
              <a:rPr lang="fr-FR" dirty="0" smtClean="0"/>
            </a:br>
            <a:r>
              <a:rPr lang="fr-FR" dirty="0" smtClean="0"/>
              <a:t>après avoir joué ou travaillé.</a:t>
            </a:r>
            <a:endParaRPr lang="fr-FR" dirty="0"/>
          </a:p>
        </p:txBody>
      </p:sp>
      <p:pic>
        <p:nvPicPr>
          <p:cNvPr id="5" name="Image 4" descr="Fiche 21 ranger jouets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3103" y="2499531"/>
            <a:ext cx="6400607" cy="4358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prénom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Je repère quelques lettres de mon prénom dans les prénoms de mes amis.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71678" y="2341891"/>
            <a:ext cx="2789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cap="all" dirty="0" err="1" smtClean="0"/>
              <a:t>e</a:t>
            </a:r>
            <a:r>
              <a:rPr lang="fr-FR" sz="7200" b="1" cap="all" dirty="0" err="1" smtClean="0"/>
              <a:t>m</a:t>
            </a:r>
            <a:r>
              <a:rPr lang="fr-FR" sz="7200" cap="all" dirty="0" err="1" smtClean="0"/>
              <a:t>m</a:t>
            </a:r>
            <a:r>
              <a:rPr lang="fr-FR" sz="7200" b="1" cap="all" dirty="0" err="1" smtClean="0"/>
              <a:t>a</a:t>
            </a:r>
            <a:endParaRPr lang="fr-FR" sz="7200" b="1" cap="all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428604" y="4413593"/>
            <a:ext cx="6351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u="sng" cap="all" dirty="0" err="1" smtClean="0"/>
              <a:t>m</a:t>
            </a:r>
            <a:r>
              <a:rPr lang="fr-FR" sz="7200" cap="all" dirty="0" err="1" smtClean="0"/>
              <a:t>ario</a:t>
            </a:r>
            <a:r>
              <a:rPr lang="fr-FR" sz="7200" cap="all" dirty="0" smtClean="0"/>
              <a:t>         </a:t>
            </a:r>
            <a:r>
              <a:rPr lang="fr-FR" sz="7200" cap="all" dirty="0" err="1" smtClean="0"/>
              <a:t>lé</a:t>
            </a:r>
            <a:r>
              <a:rPr lang="fr-FR" sz="7200" b="1" u="sng" cap="all" dirty="0" err="1" smtClean="0"/>
              <a:t>a</a:t>
            </a:r>
            <a:endParaRPr lang="fr-FR" sz="7200" b="1" u="sng" cap="all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 rot="10800000" flipV="1">
            <a:off x="1072513" y="3270585"/>
            <a:ext cx="2071702" cy="1285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 flipH="1">
            <a:off x="4501537" y="3270585"/>
            <a:ext cx="1357322" cy="1357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prénom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reconnais mon prénom</a:t>
            </a:r>
          </a:p>
          <a:p>
            <a:r>
              <a:rPr lang="fr-FR" dirty="0" smtClean="0"/>
              <a:t>(en minuscules d’imprimerie).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7166" y="1928794"/>
            <a:ext cx="576690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/>
              <a:t>Tom              Marie</a:t>
            </a:r>
          </a:p>
          <a:p>
            <a:r>
              <a:rPr lang="fr-FR" sz="6000" dirty="0" smtClean="0"/>
              <a:t>             Antoine</a:t>
            </a:r>
          </a:p>
          <a:p>
            <a:r>
              <a:rPr lang="fr-FR" sz="6000" dirty="0" smtClean="0"/>
              <a:t>   Emma</a:t>
            </a:r>
          </a:p>
          <a:p>
            <a:r>
              <a:rPr lang="fr-FR" sz="6000" dirty="0" smtClean="0"/>
              <a:t>           Simon</a:t>
            </a:r>
          </a:p>
          <a:p>
            <a:r>
              <a:rPr lang="fr-FR" sz="6000" dirty="0" smtClean="0"/>
              <a:t>Léa           Thomas</a:t>
            </a:r>
            <a:endParaRPr lang="fr-FR" sz="6000" dirty="0"/>
          </a:p>
        </p:txBody>
      </p:sp>
      <p:sp>
        <p:nvSpPr>
          <p:cNvPr id="6" name="Forme libre 5"/>
          <p:cNvSpPr/>
          <p:nvPr/>
        </p:nvSpPr>
        <p:spPr>
          <a:xfrm>
            <a:off x="719738" y="3688207"/>
            <a:ext cx="2840585" cy="1156167"/>
          </a:xfrm>
          <a:custGeom>
            <a:avLst/>
            <a:gdLst>
              <a:gd name="connsiteX0" fmla="*/ 1011785 w 2840585"/>
              <a:gd name="connsiteY0" fmla="*/ 27759 h 1156167"/>
              <a:gd name="connsiteX1" fmla="*/ 622679 w 2840585"/>
              <a:gd name="connsiteY1" fmla="*/ 47214 h 1156167"/>
              <a:gd name="connsiteX2" fmla="*/ 272483 w 2840585"/>
              <a:gd name="connsiteY2" fmla="*/ 86125 h 1156167"/>
              <a:gd name="connsiteX3" fmla="*/ 214117 w 2840585"/>
              <a:gd name="connsiteY3" fmla="*/ 105580 h 1156167"/>
              <a:gd name="connsiteX4" fmla="*/ 97385 w 2840585"/>
              <a:gd name="connsiteY4" fmla="*/ 183402 h 1156167"/>
              <a:gd name="connsiteX5" fmla="*/ 58475 w 2840585"/>
              <a:gd name="connsiteY5" fmla="*/ 241767 h 1156167"/>
              <a:gd name="connsiteX6" fmla="*/ 39019 w 2840585"/>
              <a:gd name="connsiteY6" fmla="*/ 319589 h 1156167"/>
              <a:gd name="connsiteX7" fmla="*/ 19564 w 2840585"/>
              <a:gd name="connsiteY7" fmla="*/ 377955 h 1156167"/>
              <a:gd name="connsiteX8" fmla="*/ 77930 w 2840585"/>
              <a:gd name="connsiteY8" fmla="*/ 864338 h 1156167"/>
              <a:gd name="connsiteX9" fmla="*/ 136296 w 2840585"/>
              <a:gd name="connsiteY9" fmla="*/ 981070 h 1156167"/>
              <a:gd name="connsiteX10" fmla="*/ 253028 w 2840585"/>
              <a:gd name="connsiteY10" fmla="*/ 1039436 h 1156167"/>
              <a:gd name="connsiteX11" fmla="*/ 369760 w 2840585"/>
              <a:gd name="connsiteY11" fmla="*/ 1117257 h 1156167"/>
              <a:gd name="connsiteX12" fmla="*/ 564313 w 2840585"/>
              <a:gd name="connsiteY12" fmla="*/ 1156167 h 1156167"/>
              <a:gd name="connsiteX13" fmla="*/ 1498168 w 2840585"/>
              <a:gd name="connsiteY13" fmla="*/ 1136712 h 1156167"/>
              <a:gd name="connsiteX14" fmla="*/ 1556534 w 2840585"/>
              <a:gd name="connsiteY14" fmla="*/ 1117257 h 1156167"/>
              <a:gd name="connsiteX15" fmla="*/ 1828909 w 2840585"/>
              <a:gd name="connsiteY15" fmla="*/ 1078346 h 1156167"/>
              <a:gd name="connsiteX16" fmla="*/ 1906730 w 2840585"/>
              <a:gd name="connsiteY16" fmla="*/ 1058891 h 1156167"/>
              <a:gd name="connsiteX17" fmla="*/ 2276381 w 2840585"/>
              <a:gd name="connsiteY17" fmla="*/ 1039436 h 1156167"/>
              <a:gd name="connsiteX18" fmla="*/ 2684943 w 2840585"/>
              <a:gd name="connsiteY18" fmla="*/ 1000525 h 1156167"/>
              <a:gd name="connsiteX19" fmla="*/ 2821130 w 2840585"/>
              <a:gd name="connsiteY19" fmla="*/ 942159 h 1156167"/>
              <a:gd name="connsiteX20" fmla="*/ 2840585 w 2840585"/>
              <a:gd name="connsiteY20" fmla="*/ 883793 h 1156167"/>
              <a:gd name="connsiteX21" fmla="*/ 2801675 w 2840585"/>
              <a:gd name="connsiteY21" fmla="*/ 728150 h 1156167"/>
              <a:gd name="connsiteX22" fmla="*/ 2743309 w 2840585"/>
              <a:gd name="connsiteY22" fmla="*/ 669784 h 1156167"/>
              <a:gd name="connsiteX23" fmla="*/ 2704398 w 2840585"/>
              <a:gd name="connsiteY23" fmla="*/ 611419 h 1156167"/>
              <a:gd name="connsiteX24" fmla="*/ 2626577 w 2840585"/>
              <a:gd name="connsiteY24" fmla="*/ 572508 h 1156167"/>
              <a:gd name="connsiteX25" fmla="*/ 2568211 w 2840585"/>
              <a:gd name="connsiteY25" fmla="*/ 533597 h 1156167"/>
              <a:gd name="connsiteX26" fmla="*/ 2451479 w 2840585"/>
              <a:gd name="connsiteY26" fmla="*/ 455776 h 1156167"/>
              <a:gd name="connsiteX27" fmla="*/ 2276381 w 2840585"/>
              <a:gd name="connsiteY27" fmla="*/ 358499 h 1156167"/>
              <a:gd name="connsiteX28" fmla="*/ 2218015 w 2840585"/>
              <a:gd name="connsiteY28" fmla="*/ 319589 h 1156167"/>
              <a:gd name="connsiteX29" fmla="*/ 2140194 w 2840585"/>
              <a:gd name="connsiteY29" fmla="*/ 300133 h 1156167"/>
              <a:gd name="connsiteX30" fmla="*/ 1984551 w 2840585"/>
              <a:gd name="connsiteY30" fmla="*/ 241767 h 1156167"/>
              <a:gd name="connsiteX31" fmla="*/ 1906730 w 2840585"/>
              <a:gd name="connsiteY31" fmla="*/ 202857 h 1156167"/>
              <a:gd name="connsiteX32" fmla="*/ 1848364 w 2840585"/>
              <a:gd name="connsiteY32" fmla="*/ 163946 h 1156167"/>
              <a:gd name="connsiteX33" fmla="*/ 1789998 w 2840585"/>
              <a:gd name="connsiteY33" fmla="*/ 144491 h 1156167"/>
              <a:gd name="connsiteX34" fmla="*/ 1731632 w 2840585"/>
              <a:gd name="connsiteY34" fmla="*/ 105580 h 1156167"/>
              <a:gd name="connsiteX35" fmla="*/ 1614900 w 2840585"/>
              <a:gd name="connsiteY35" fmla="*/ 66670 h 1156167"/>
              <a:gd name="connsiteX36" fmla="*/ 1109062 w 2840585"/>
              <a:gd name="connsiteY36" fmla="*/ 27759 h 1156167"/>
              <a:gd name="connsiteX37" fmla="*/ 1050696 w 2840585"/>
              <a:gd name="connsiteY37" fmla="*/ 8304 h 1156167"/>
              <a:gd name="connsiteX38" fmla="*/ 1011785 w 2840585"/>
              <a:gd name="connsiteY38" fmla="*/ 27759 h 115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40585" h="1156167">
                <a:moveTo>
                  <a:pt x="1011785" y="27759"/>
                </a:moveTo>
                <a:cubicBezTo>
                  <a:pt x="940449" y="34244"/>
                  <a:pt x="752140" y="36993"/>
                  <a:pt x="622679" y="47214"/>
                </a:cubicBezTo>
                <a:cubicBezTo>
                  <a:pt x="505593" y="56458"/>
                  <a:pt x="272483" y="86125"/>
                  <a:pt x="272483" y="86125"/>
                </a:cubicBezTo>
                <a:cubicBezTo>
                  <a:pt x="253028" y="92610"/>
                  <a:pt x="232044" y="95621"/>
                  <a:pt x="214117" y="105580"/>
                </a:cubicBezTo>
                <a:cubicBezTo>
                  <a:pt x="173237" y="128291"/>
                  <a:pt x="97385" y="183402"/>
                  <a:pt x="97385" y="183402"/>
                </a:cubicBezTo>
                <a:cubicBezTo>
                  <a:pt x="84415" y="202857"/>
                  <a:pt x="67686" y="220276"/>
                  <a:pt x="58475" y="241767"/>
                </a:cubicBezTo>
                <a:cubicBezTo>
                  <a:pt x="47942" y="266344"/>
                  <a:pt x="46365" y="293879"/>
                  <a:pt x="39019" y="319589"/>
                </a:cubicBezTo>
                <a:cubicBezTo>
                  <a:pt x="33385" y="339308"/>
                  <a:pt x="26049" y="358500"/>
                  <a:pt x="19564" y="377955"/>
                </a:cubicBezTo>
                <a:cubicBezTo>
                  <a:pt x="41175" y="788572"/>
                  <a:pt x="0" y="630548"/>
                  <a:pt x="77930" y="864338"/>
                </a:cubicBezTo>
                <a:cubicBezTo>
                  <a:pt x="93754" y="911810"/>
                  <a:pt x="98580" y="943354"/>
                  <a:pt x="136296" y="981070"/>
                </a:cubicBezTo>
                <a:cubicBezTo>
                  <a:pt x="201070" y="1045843"/>
                  <a:pt x="181825" y="999879"/>
                  <a:pt x="253028" y="1039436"/>
                </a:cubicBezTo>
                <a:cubicBezTo>
                  <a:pt x="293908" y="1062147"/>
                  <a:pt x="323903" y="1108086"/>
                  <a:pt x="369760" y="1117257"/>
                </a:cubicBezTo>
                <a:lnTo>
                  <a:pt x="564313" y="1156167"/>
                </a:lnTo>
                <a:lnTo>
                  <a:pt x="1498168" y="1136712"/>
                </a:lnTo>
                <a:cubicBezTo>
                  <a:pt x="1518660" y="1135908"/>
                  <a:pt x="1536515" y="1121706"/>
                  <a:pt x="1556534" y="1117257"/>
                </a:cubicBezTo>
                <a:cubicBezTo>
                  <a:pt x="1666745" y="1092766"/>
                  <a:pt x="1711124" y="1097977"/>
                  <a:pt x="1828909" y="1078346"/>
                </a:cubicBezTo>
                <a:cubicBezTo>
                  <a:pt x="1855284" y="1073950"/>
                  <a:pt x="1880092" y="1061207"/>
                  <a:pt x="1906730" y="1058891"/>
                </a:cubicBezTo>
                <a:cubicBezTo>
                  <a:pt x="2029654" y="1048202"/>
                  <a:pt x="2153234" y="1047133"/>
                  <a:pt x="2276381" y="1039436"/>
                </a:cubicBezTo>
                <a:cubicBezTo>
                  <a:pt x="2511021" y="1024771"/>
                  <a:pt x="2488935" y="1025025"/>
                  <a:pt x="2684943" y="1000525"/>
                </a:cubicBezTo>
                <a:cubicBezTo>
                  <a:pt x="2719825" y="988898"/>
                  <a:pt x="2797088" y="966201"/>
                  <a:pt x="2821130" y="942159"/>
                </a:cubicBezTo>
                <a:cubicBezTo>
                  <a:pt x="2835631" y="927658"/>
                  <a:pt x="2834100" y="903248"/>
                  <a:pt x="2840585" y="883793"/>
                </a:cubicBezTo>
                <a:cubicBezTo>
                  <a:pt x="2837779" y="869762"/>
                  <a:pt x="2818767" y="753789"/>
                  <a:pt x="2801675" y="728150"/>
                </a:cubicBezTo>
                <a:cubicBezTo>
                  <a:pt x="2786413" y="705257"/>
                  <a:pt x="2760923" y="690921"/>
                  <a:pt x="2743309" y="669784"/>
                </a:cubicBezTo>
                <a:cubicBezTo>
                  <a:pt x="2728340" y="651821"/>
                  <a:pt x="2722361" y="626388"/>
                  <a:pt x="2704398" y="611419"/>
                </a:cubicBezTo>
                <a:cubicBezTo>
                  <a:pt x="2682118" y="592852"/>
                  <a:pt x="2651758" y="586897"/>
                  <a:pt x="2626577" y="572508"/>
                </a:cubicBezTo>
                <a:cubicBezTo>
                  <a:pt x="2606275" y="560907"/>
                  <a:pt x="2586174" y="548566"/>
                  <a:pt x="2568211" y="533597"/>
                </a:cubicBezTo>
                <a:cubicBezTo>
                  <a:pt x="2471056" y="452634"/>
                  <a:pt x="2554050" y="489966"/>
                  <a:pt x="2451479" y="455776"/>
                </a:cubicBezTo>
                <a:cubicBezTo>
                  <a:pt x="2268302" y="272599"/>
                  <a:pt x="2562038" y="548934"/>
                  <a:pt x="2276381" y="358499"/>
                </a:cubicBezTo>
                <a:cubicBezTo>
                  <a:pt x="2256926" y="345529"/>
                  <a:pt x="2239507" y="328800"/>
                  <a:pt x="2218015" y="319589"/>
                </a:cubicBezTo>
                <a:cubicBezTo>
                  <a:pt x="2193438" y="309056"/>
                  <a:pt x="2165904" y="307479"/>
                  <a:pt x="2140194" y="300133"/>
                </a:cubicBezTo>
                <a:cubicBezTo>
                  <a:pt x="2095266" y="287296"/>
                  <a:pt x="2021564" y="258217"/>
                  <a:pt x="1984551" y="241767"/>
                </a:cubicBezTo>
                <a:cubicBezTo>
                  <a:pt x="1958049" y="229988"/>
                  <a:pt x="1931911" y="217246"/>
                  <a:pt x="1906730" y="202857"/>
                </a:cubicBezTo>
                <a:cubicBezTo>
                  <a:pt x="1886428" y="191256"/>
                  <a:pt x="1869278" y="174403"/>
                  <a:pt x="1848364" y="163946"/>
                </a:cubicBezTo>
                <a:cubicBezTo>
                  <a:pt x="1830021" y="154775"/>
                  <a:pt x="1809453" y="150976"/>
                  <a:pt x="1789998" y="144491"/>
                </a:cubicBezTo>
                <a:cubicBezTo>
                  <a:pt x="1770543" y="131521"/>
                  <a:pt x="1752999" y="115076"/>
                  <a:pt x="1731632" y="105580"/>
                </a:cubicBezTo>
                <a:cubicBezTo>
                  <a:pt x="1694152" y="88922"/>
                  <a:pt x="1653811" y="79640"/>
                  <a:pt x="1614900" y="66670"/>
                </a:cubicBezTo>
                <a:cubicBezTo>
                  <a:pt x="1414890" y="0"/>
                  <a:pt x="1577080" y="48107"/>
                  <a:pt x="1109062" y="27759"/>
                </a:cubicBezTo>
                <a:cubicBezTo>
                  <a:pt x="1089607" y="21274"/>
                  <a:pt x="1071204" y="8304"/>
                  <a:pt x="1050696" y="8304"/>
                </a:cubicBezTo>
                <a:cubicBezTo>
                  <a:pt x="1030188" y="8304"/>
                  <a:pt x="1083121" y="21274"/>
                  <a:pt x="1011785" y="27759"/>
                </a:cubicBez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prénom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reconnais mon prénom en écriture cursive.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7166" y="1928794"/>
            <a:ext cx="631294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latin typeface="ScolaScript" pitchFamily="2" charset="0"/>
              </a:rPr>
              <a:t>T</a:t>
            </a:r>
            <a:r>
              <a:rPr lang="fr-FR" sz="6000" dirty="0" smtClean="0">
                <a:latin typeface="Cursive standard" pitchFamily="2" charset="0"/>
              </a:rPr>
              <a:t>om         </a:t>
            </a:r>
            <a:r>
              <a:rPr lang="fr-FR" sz="6000" b="1" dirty="0" smtClean="0">
                <a:latin typeface="ScolaScript" pitchFamily="2" charset="0"/>
              </a:rPr>
              <a:t>M</a:t>
            </a:r>
            <a:r>
              <a:rPr lang="fr-FR" sz="6000" dirty="0" smtClean="0">
                <a:latin typeface="Cursive standard" pitchFamily="2" charset="0"/>
              </a:rPr>
              <a:t>arie</a:t>
            </a:r>
          </a:p>
          <a:p>
            <a:r>
              <a:rPr lang="fr-FR" sz="6000" dirty="0" smtClean="0">
                <a:latin typeface="Cursive standard" pitchFamily="2" charset="0"/>
              </a:rPr>
              <a:t>          </a:t>
            </a:r>
            <a:r>
              <a:rPr lang="fr-FR" sz="6000" b="1" dirty="0" smtClean="0">
                <a:latin typeface="ScolaScript" pitchFamily="2" charset="0"/>
              </a:rPr>
              <a:t>A</a:t>
            </a:r>
            <a:r>
              <a:rPr lang="fr-FR" sz="6000" dirty="0" smtClean="0">
                <a:latin typeface="Cursive standard" pitchFamily="2" charset="0"/>
              </a:rPr>
              <a:t>ntoine</a:t>
            </a:r>
          </a:p>
          <a:p>
            <a:r>
              <a:rPr lang="fr-FR" sz="6000" dirty="0" smtClean="0">
                <a:latin typeface="Cursive standard" pitchFamily="2" charset="0"/>
              </a:rPr>
              <a:t>   </a:t>
            </a:r>
            <a:r>
              <a:rPr lang="fr-FR" sz="6000" b="1" dirty="0" smtClean="0">
                <a:latin typeface="ScolaScript" pitchFamily="2" charset="0"/>
              </a:rPr>
              <a:t>E</a:t>
            </a:r>
            <a:r>
              <a:rPr lang="fr-FR" sz="6000" dirty="0" smtClean="0">
                <a:latin typeface="Cursive standard" pitchFamily="2" charset="0"/>
              </a:rPr>
              <a:t>mma</a:t>
            </a:r>
          </a:p>
          <a:p>
            <a:r>
              <a:rPr lang="fr-FR" sz="6000" dirty="0" smtClean="0">
                <a:latin typeface="Cursive standard" pitchFamily="2" charset="0"/>
              </a:rPr>
              <a:t>        </a:t>
            </a:r>
            <a:r>
              <a:rPr lang="fr-FR" sz="6000" b="1" dirty="0" smtClean="0">
                <a:latin typeface="ScolaScript" pitchFamily="2" charset="0"/>
              </a:rPr>
              <a:t>S</a:t>
            </a:r>
            <a:r>
              <a:rPr lang="fr-FR" sz="6000" dirty="0" smtClean="0">
                <a:latin typeface="Cursive standard" pitchFamily="2" charset="0"/>
              </a:rPr>
              <a:t>imon</a:t>
            </a:r>
          </a:p>
          <a:p>
            <a:r>
              <a:rPr lang="fr-FR" sz="6000" b="1" dirty="0" err="1" smtClean="0">
                <a:latin typeface="ScolaScript" pitchFamily="2" charset="0"/>
              </a:rPr>
              <a:t>L</a:t>
            </a:r>
            <a:r>
              <a:rPr lang="fr-FR" sz="6000" dirty="0" err="1" smtClean="0">
                <a:latin typeface="Cursive standard" pitchFamily="2" charset="0"/>
              </a:rPr>
              <a:t>²éa</a:t>
            </a:r>
            <a:r>
              <a:rPr lang="fr-FR" sz="6000" dirty="0" smtClean="0">
                <a:latin typeface="Cursive standard" pitchFamily="2" charset="0"/>
              </a:rPr>
              <a:t>        </a:t>
            </a:r>
            <a:r>
              <a:rPr lang="fr-FR" sz="6000" b="1" dirty="0" err="1" smtClean="0">
                <a:latin typeface="ScolaScript" pitchFamily="2" charset="0"/>
              </a:rPr>
              <a:t>T</a:t>
            </a:r>
            <a:r>
              <a:rPr lang="fr-FR" sz="6000" dirty="0" err="1" smtClean="0">
                <a:latin typeface="Cursive standard" pitchFamily="2" charset="0"/>
              </a:rPr>
              <a:t>²homa</a:t>
            </a:r>
            <a:r>
              <a:rPr lang="fr-FR" sz="6000" dirty="0" smtClean="0">
                <a:latin typeface="Cursive standard" pitchFamily="2" charset="0"/>
              </a:rPr>
              <a:t>$</a:t>
            </a:r>
            <a:endParaRPr lang="fr-FR" sz="6000" dirty="0">
              <a:latin typeface="Cursive standard" pitchFamily="2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945605" y="3571868"/>
            <a:ext cx="2840585" cy="1156167"/>
          </a:xfrm>
          <a:custGeom>
            <a:avLst/>
            <a:gdLst>
              <a:gd name="connsiteX0" fmla="*/ 1011785 w 2840585"/>
              <a:gd name="connsiteY0" fmla="*/ 27759 h 1156167"/>
              <a:gd name="connsiteX1" fmla="*/ 622679 w 2840585"/>
              <a:gd name="connsiteY1" fmla="*/ 47214 h 1156167"/>
              <a:gd name="connsiteX2" fmla="*/ 272483 w 2840585"/>
              <a:gd name="connsiteY2" fmla="*/ 86125 h 1156167"/>
              <a:gd name="connsiteX3" fmla="*/ 214117 w 2840585"/>
              <a:gd name="connsiteY3" fmla="*/ 105580 h 1156167"/>
              <a:gd name="connsiteX4" fmla="*/ 97385 w 2840585"/>
              <a:gd name="connsiteY4" fmla="*/ 183402 h 1156167"/>
              <a:gd name="connsiteX5" fmla="*/ 58475 w 2840585"/>
              <a:gd name="connsiteY5" fmla="*/ 241767 h 1156167"/>
              <a:gd name="connsiteX6" fmla="*/ 39019 w 2840585"/>
              <a:gd name="connsiteY6" fmla="*/ 319589 h 1156167"/>
              <a:gd name="connsiteX7" fmla="*/ 19564 w 2840585"/>
              <a:gd name="connsiteY7" fmla="*/ 377955 h 1156167"/>
              <a:gd name="connsiteX8" fmla="*/ 77930 w 2840585"/>
              <a:gd name="connsiteY8" fmla="*/ 864338 h 1156167"/>
              <a:gd name="connsiteX9" fmla="*/ 136296 w 2840585"/>
              <a:gd name="connsiteY9" fmla="*/ 981070 h 1156167"/>
              <a:gd name="connsiteX10" fmla="*/ 253028 w 2840585"/>
              <a:gd name="connsiteY10" fmla="*/ 1039436 h 1156167"/>
              <a:gd name="connsiteX11" fmla="*/ 369760 w 2840585"/>
              <a:gd name="connsiteY11" fmla="*/ 1117257 h 1156167"/>
              <a:gd name="connsiteX12" fmla="*/ 564313 w 2840585"/>
              <a:gd name="connsiteY12" fmla="*/ 1156167 h 1156167"/>
              <a:gd name="connsiteX13" fmla="*/ 1498168 w 2840585"/>
              <a:gd name="connsiteY13" fmla="*/ 1136712 h 1156167"/>
              <a:gd name="connsiteX14" fmla="*/ 1556534 w 2840585"/>
              <a:gd name="connsiteY14" fmla="*/ 1117257 h 1156167"/>
              <a:gd name="connsiteX15" fmla="*/ 1828909 w 2840585"/>
              <a:gd name="connsiteY15" fmla="*/ 1078346 h 1156167"/>
              <a:gd name="connsiteX16" fmla="*/ 1906730 w 2840585"/>
              <a:gd name="connsiteY16" fmla="*/ 1058891 h 1156167"/>
              <a:gd name="connsiteX17" fmla="*/ 2276381 w 2840585"/>
              <a:gd name="connsiteY17" fmla="*/ 1039436 h 1156167"/>
              <a:gd name="connsiteX18" fmla="*/ 2684943 w 2840585"/>
              <a:gd name="connsiteY18" fmla="*/ 1000525 h 1156167"/>
              <a:gd name="connsiteX19" fmla="*/ 2821130 w 2840585"/>
              <a:gd name="connsiteY19" fmla="*/ 942159 h 1156167"/>
              <a:gd name="connsiteX20" fmla="*/ 2840585 w 2840585"/>
              <a:gd name="connsiteY20" fmla="*/ 883793 h 1156167"/>
              <a:gd name="connsiteX21" fmla="*/ 2801675 w 2840585"/>
              <a:gd name="connsiteY21" fmla="*/ 728150 h 1156167"/>
              <a:gd name="connsiteX22" fmla="*/ 2743309 w 2840585"/>
              <a:gd name="connsiteY22" fmla="*/ 669784 h 1156167"/>
              <a:gd name="connsiteX23" fmla="*/ 2704398 w 2840585"/>
              <a:gd name="connsiteY23" fmla="*/ 611419 h 1156167"/>
              <a:gd name="connsiteX24" fmla="*/ 2626577 w 2840585"/>
              <a:gd name="connsiteY24" fmla="*/ 572508 h 1156167"/>
              <a:gd name="connsiteX25" fmla="*/ 2568211 w 2840585"/>
              <a:gd name="connsiteY25" fmla="*/ 533597 h 1156167"/>
              <a:gd name="connsiteX26" fmla="*/ 2451479 w 2840585"/>
              <a:gd name="connsiteY26" fmla="*/ 455776 h 1156167"/>
              <a:gd name="connsiteX27" fmla="*/ 2276381 w 2840585"/>
              <a:gd name="connsiteY27" fmla="*/ 358499 h 1156167"/>
              <a:gd name="connsiteX28" fmla="*/ 2218015 w 2840585"/>
              <a:gd name="connsiteY28" fmla="*/ 319589 h 1156167"/>
              <a:gd name="connsiteX29" fmla="*/ 2140194 w 2840585"/>
              <a:gd name="connsiteY29" fmla="*/ 300133 h 1156167"/>
              <a:gd name="connsiteX30" fmla="*/ 1984551 w 2840585"/>
              <a:gd name="connsiteY30" fmla="*/ 241767 h 1156167"/>
              <a:gd name="connsiteX31" fmla="*/ 1906730 w 2840585"/>
              <a:gd name="connsiteY31" fmla="*/ 202857 h 1156167"/>
              <a:gd name="connsiteX32" fmla="*/ 1848364 w 2840585"/>
              <a:gd name="connsiteY32" fmla="*/ 163946 h 1156167"/>
              <a:gd name="connsiteX33" fmla="*/ 1789998 w 2840585"/>
              <a:gd name="connsiteY33" fmla="*/ 144491 h 1156167"/>
              <a:gd name="connsiteX34" fmla="*/ 1731632 w 2840585"/>
              <a:gd name="connsiteY34" fmla="*/ 105580 h 1156167"/>
              <a:gd name="connsiteX35" fmla="*/ 1614900 w 2840585"/>
              <a:gd name="connsiteY35" fmla="*/ 66670 h 1156167"/>
              <a:gd name="connsiteX36" fmla="*/ 1109062 w 2840585"/>
              <a:gd name="connsiteY36" fmla="*/ 27759 h 1156167"/>
              <a:gd name="connsiteX37" fmla="*/ 1050696 w 2840585"/>
              <a:gd name="connsiteY37" fmla="*/ 8304 h 1156167"/>
              <a:gd name="connsiteX38" fmla="*/ 1011785 w 2840585"/>
              <a:gd name="connsiteY38" fmla="*/ 27759 h 115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40585" h="1156167">
                <a:moveTo>
                  <a:pt x="1011785" y="27759"/>
                </a:moveTo>
                <a:cubicBezTo>
                  <a:pt x="940449" y="34244"/>
                  <a:pt x="752140" y="36993"/>
                  <a:pt x="622679" y="47214"/>
                </a:cubicBezTo>
                <a:cubicBezTo>
                  <a:pt x="505593" y="56458"/>
                  <a:pt x="272483" y="86125"/>
                  <a:pt x="272483" y="86125"/>
                </a:cubicBezTo>
                <a:cubicBezTo>
                  <a:pt x="253028" y="92610"/>
                  <a:pt x="232044" y="95621"/>
                  <a:pt x="214117" y="105580"/>
                </a:cubicBezTo>
                <a:cubicBezTo>
                  <a:pt x="173237" y="128291"/>
                  <a:pt x="97385" y="183402"/>
                  <a:pt x="97385" y="183402"/>
                </a:cubicBezTo>
                <a:cubicBezTo>
                  <a:pt x="84415" y="202857"/>
                  <a:pt x="67686" y="220276"/>
                  <a:pt x="58475" y="241767"/>
                </a:cubicBezTo>
                <a:cubicBezTo>
                  <a:pt x="47942" y="266344"/>
                  <a:pt x="46365" y="293879"/>
                  <a:pt x="39019" y="319589"/>
                </a:cubicBezTo>
                <a:cubicBezTo>
                  <a:pt x="33385" y="339308"/>
                  <a:pt x="26049" y="358500"/>
                  <a:pt x="19564" y="377955"/>
                </a:cubicBezTo>
                <a:cubicBezTo>
                  <a:pt x="41175" y="788572"/>
                  <a:pt x="0" y="630548"/>
                  <a:pt x="77930" y="864338"/>
                </a:cubicBezTo>
                <a:cubicBezTo>
                  <a:pt x="93754" y="911810"/>
                  <a:pt x="98580" y="943354"/>
                  <a:pt x="136296" y="981070"/>
                </a:cubicBezTo>
                <a:cubicBezTo>
                  <a:pt x="201070" y="1045843"/>
                  <a:pt x="181825" y="999879"/>
                  <a:pt x="253028" y="1039436"/>
                </a:cubicBezTo>
                <a:cubicBezTo>
                  <a:pt x="293908" y="1062147"/>
                  <a:pt x="323903" y="1108086"/>
                  <a:pt x="369760" y="1117257"/>
                </a:cubicBezTo>
                <a:lnTo>
                  <a:pt x="564313" y="1156167"/>
                </a:lnTo>
                <a:lnTo>
                  <a:pt x="1498168" y="1136712"/>
                </a:lnTo>
                <a:cubicBezTo>
                  <a:pt x="1518660" y="1135908"/>
                  <a:pt x="1536515" y="1121706"/>
                  <a:pt x="1556534" y="1117257"/>
                </a:cubicBezTo>
                <a:cubicBezTo>
                  <a:pt x="1666745" y="1092766"/>
                  <a:pt x="1711124" y="1097977"/>
                  <a:pt x="1828909" y="1078346"/>
                </a:cubicBezTo>
                <a:cubicBezTo>
                  <a:pt x="1855284" y="1073950"/>
                  <a:pt x="1880092" y="1061207"/>
                  <a:pt x="1906730" y="1058891"/>
                </a:cubicBezTo>
                <a:cubicBezTo>
                  <a:pt x="2029654" y="1048202"/>
                  <a:pt x="2153234" y="1047133"/>
                  <a:pt x="2276381" y="1039436"/>
                </a:cubicBezTo>
                <a:cubicBezTo>
                  <a:pt x="2511021" y="1024771"/>
                  <a:pt x="2488935" y="1025025"/>
                  <a:pt x="2684943" y="1000525"/>
                </a:cubicBezTo>
                <a:cubicBezTo>
                  <a:pt x="2719825" y="988898"/>
                  <a:pt x="2797088" y="966201"/>
                  <a:pt x="2821130" y="942159"/>
                </a:cubicBezTo>
                <a:cubicBezTo>
                  <a:pt x="2835631" y="927658"/>
                  <a:pt x="2834100" y="903248"/>
                  <a:pt x="2840585" y="883793"/>
                </a:cubicBezTo>
                <a:cubicBezTo>
                  <a:pt x="2837779" y="869762"/>
                  <a:pt x="2818767" y="753789"/>
                  <a:pt x="2801675" y="728150"/>
                </a:cubicBezTo>
                <a:cubicBezTo>
                  <a:pt x="2786413" y="705257"/>
                  <a:pt x="2760923" y="690921"/>
                  <a:pt x="2743309" y="669784"/>
                </a:cubicBezTo>
                <a:cubicBezTo>
                  <a:pt x="2728340" y="651821"/>
                  <a:pt x="2722361" y="626388"/>
                  <a:pt x="2704398" y="611419"/>
                </a:cubicBezTo>
                <a:cubicBezTo>
                  <a:pt x="2682118" y="592852"/>
                  <a:pt x="2651758" y="586897"/>
                  <a:pt x="2626577" y="572508"/>
                </a:cubicBezTo>
                <a:cubicBezTo>
                  <a:pt x="2606275" y="560907"/>
                  <a:pt x="2586174" y="548566"/>
                  <a:pt x="2568211" y="533597"/>
                </a:cubicBezTo>
                <a:cubicBezTo>
                  <a:pt x="2471056" y="452634"/>
                  <a:pt x="2554050" y="489966"/>
                  <a:pt x="2451479" y="455776"/>
                </a:cubicBezTo>
                <a:cubicBezTo>
                  <a:pt x="2268302" y="272599"/>
                  <a:pt x="2562038" y="548934"/>
                  <a:pt x="2276381" y="358499"/>
                </a:cubicBezTo>
                <a:cubicBezTo>
                  <a:pt x="2256926" y="345529"/>
                  <a:pt x="2239507" y="328800"/>
                  <a:pt x="2218015" y="319589"/>
                </a:cubicBezTo>
                <a:cubicBezTo>
                  <a:pt x="2193438" y="309056"/>
                  <a:pt x="2165904" y="307479"/>
                  <a:pt x="2140194" y="300133"/>
                </a:cubicBezTo>
                <a:cubicBezTo>
                  <a:pt x="2095266" y="287296"/>
                  <a:pt x="2021564" y="258217"/>
                  <a:pt x="1984551" y="241767"/>
                </a:cubicBezTo>
                <a:cubicBezTo>
                  <a:pt x="1958049" y="229988"/>
                  <a:pt x="1931911" y="217246"/>
                  <a:pt x="1906730" y="202857"/>
                </a:cubicBezTo>
                <a:cubicBezTo>
                  <a:pt x="1886428" y="191256"/>
                  <a:pt x="1869278" y="174403"/>
                  <a:pt x="1848364" y="163946"/>
                </a:cubicBezTo>
                <a:cubicBezTo>
                  <a:pt x="1830021" y="154775"/>
                  <a:pt x="1809453" y="150976"/>
                  <a:pt x="1789998" y="144491"/>
                </a:cubicBezTo>
                <a:cubicBezTo>
                  <a:pt x="1770543" y="131521"/>
                  <a:pt x="1752999" y="115076"/>
                  <a:pt x="1731632" y="105580"/>
                </a:cubicBezTo>
                <a:cubicBezTo>
                  <a:pt x="1694152" y="88922"/>
                  <a:pt x="1653811" y="79640"/>
                  <a:pt x="1614900" y="66670"/>
                </a:cubicBezTo>
                <a:cubicBezTo>
                  <a:pt x="1414890" y="0"/>
                  <a:pt x="1577080" y="48107"/>
                  <a:pt x="1109062" y="27759"/>
                </a:cubicBezTo>
                <a:cubicBezTo>
                  <a:pt x="1089607" y="21274"/>
                  <a:pt x="1071204" y="8304"/>
                  <a:pt x="1050696" y="8304"/>
                </a:cubicBezTo>
                <a:cubicBezTo>
                  <a:pt x="1030188" y="8304"/>
                  <a:pt x="1083121" y="21274"/>
                  <a:pt x="1011785" y="27759"/>
                </a:cubicBez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prénom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reconnais le prénom de dix camarades de la classe.</a:t>
            </a:r>
            <a:endParaRPr lang="fr-FR" dirty="0"/>
          </a:p>
        </p:txBody>
      </p:sp>
      <p:pic>
        <p:nvPicPr>
          <p:cNvPr id="5" name="Image 4" descr="am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64" y="1709638"/>
            <a:ext cx="2857520" cy="40890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28736" y="5786446"/>
            <a:ext cx="37856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cap="all" dirty="0" smtClean="0"/>
              <a:t>TOM    </a:t>
            </a:r>
            <a:r>
              <a:rPr lang="fr-FR" sz="6000" cap="all" dirty="0" err="1" smtClean="0"/>
              <a:t>NOé</a:t>
            </a:r>
            <a:endParaRPr lang="fr-FR" sz="60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Devenir élève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sais rester tranquillement assis pour travailler.</a:t>
            </a:r>
            <a:endParaRPr lang="fr-FR" dirty="0"/>
          </a:p>
        </p:txBody>
      </p:sp>
      <p:pic>
        <p:nvPicPr>
          <p:cNvPr id="6" name="Image 5" descr="emploi_du_temps_2 atelier regroupemen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>
          <a:xfrm>
            <a:off x="357165" y="2428860"/>
            <a:ext cx="6085581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Devenir élève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m’applique, je montre que j’ai envie d’apprendre.</a:t>
            </a:r>
            <a:endParaRPr lang="fr-FR" dirty="0"/>
          </a:p>
        </p:txBody>
      </p:sp>
      <p:pic>
        <p:nvPicPr>
          <p:cNvPr id="8" name="Image 7" descr="M très+bi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14422" y="1643042"/>
            <a:ext cx="4714908" cy="516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Être autonome</a:t>
            </a:r>
            <a:endParaRPr lang="fr-FR" sz="8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849</Words>
  <Application>Microsoft Office PowerPoint</Application>
  <PresentationFormat>Affichage à l'écran (4:3)</PresentationFormat>
  <Paragraphs>210</Paragraphs>
  <Slides>64</Slides>
  <Notes>64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73" baseType="lpstr">
      <vt:lpstr>Arial</vt:lpstr>
      <vt:lpstr>Arial Rounded MT Bold</vt:lpstr>
      <vt:lpstr>Bauhaus 93</vt:lpstr>
      <vt:lpstr>Bradley Hand ITC</vt:lpstr>
      <vt:lpstr>Calibri</vt:lpstr>
      <vt:lpstr>Cursive standard</vt:lpstr>
      <vt:lpstr>ScolaScript</vt:lpstr>
      <vt:lpstr>Vladimir Script</vt:lpstr>
      <vt:lpstr>Thème Office</vt:lpstr>
      <vt:lpstr>Devenir élève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Être autonome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Parler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Connaître des mots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Décrire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Connaître son corps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temps qui passe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prénom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Delphine</dc:creator>
  <cp:lastModifiedBy>Delphine</cp:lastModifiedBy>
  <cp:revision>129</cp:revision>
  <dcterms:created xsi:type="dcterms:W3CDTF">2010-07-06T14:25:22Z</dcterms:created>
  <dcterms:modified xsi:type="dcterms:W3CDTF">2016-11-05T14:37:26Z</dcterms:modified>
</cp:coreProperties>
</file>